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0" r:id="rId2"/>
    <p:sldId id="385" r:id="rId3"/>
    <p:sldId id="257" r:id="rId4"/>
    <p:sldId id="383" r:id="rId5"/>
    <p:sldId id="386" r:id="rId6"/>
    <p:sldId id="336" r:id="rId7"/>
    <p:sldId id="372" r:id="rId8"/>
    <p:sldId id="380" r:id="rId9"/>
    <p:sldId id="384" r:id="rId10"/>
    <p:sldId id="379" r:id="rId11"/>
    <p:sldId id="374" r:id="rId12"/>
    <p:sldId id="387" r:id="rId13"/>
    <p:sldId id="378" r:id="rId14"/>
    <p:sldId id="371" r:id="rId15"/>
    <p:sldId id="339" r:id="rId16"/>
    <p:sldId id="340" r:id="rId17"/>
    <p:sldId id="377" r:id="rId18"/>
    <p:sldId id="338" r:id="rId19"/>
    <p:sldId id="381" r:id="rId20"/>
    <p:sldId id="367" r:id="rId21"/>
    <p:sldId id="337" r:id="rId22"/>
    <p:sldId id="366" r:id="rId23"/>
    <p:sldId id="376" r:id="rId24"/>
    <p:sldId id="335" r:id="rId25"/>
    <p:sldId id="368" r:id="rId26"/>
    <p:sldId id="369" r:id="rId27"/>
    <p:sldId id="375" r:id="rId28"/>
    <p:sldId id="370" r:id="rId29"/>
    <p:sldId id="365" r:id="rId30"/>
  </p:sldIdLst>
  <p:sldSz cx="9144000" cy="6858000" type="screen4x3"/>
  <p:notesSz cx="6794500" cy="99314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8D9B"/>
    <a:srgbClr val="9FA2B3"/>
    <a:srgbClr val="A9A9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Orta Stil 3 - Vurgu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18" d="100"/>
          <a:sy n="118" d="100"/>
        </p:scale>
        <p:origin x="-143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2438807B-5741-4457-A017-B6D7280EB379}" type="datetimeFigureOut">
              <a:rPr lang="tr-TR" smtClean="0"/>
              <a:t>01.09.2014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2037574367"/>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438807B-5741-4457-A017-B6D7280EB379}" type="datetimeFigureOut">
              <a:rPr lang="tr-TR" smtClean="0"/>
              <a:t>01.09.2014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2186863762"/>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438807B-5741-4457-A017-B6D7280EB379}" type="datetimeFigureOut">
              <a:rPr lang="tr-TR" smtClean="0"/>
              <a:t>01.09.2014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2736419623"/>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2438807B-5741-4457-A017-B6D7280EB379}" type="datetimeFigureOut">
              <a:rPr lang="tr-TR" smtClean="0"/>
              <a:t>01.09.2014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256527206"/>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2438807B-5741-4457-A017-B6D7280EB379}" type="datetimeFigureOut">
              <a:rPr lang="tr-TR" smtClean="0"/>
              <a:t>01.09.2014</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4270902775"/>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2438807B-5741-4457-A017-B6D7280EB379}" type="datetimeFigureOut">
              <a:rPr lang="tr-TR" smtClean="0"/>
              <a:t>01.09.2014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2645698647"/>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2438807B-5741-4457-A017-B6D7280EB379}" type="datetimeFigureOut">
              <a:rPr lang="tr-TR" smtClean="0"/>
              <a:t>01.09.2014</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962345844"/>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2438807B-5741-4457-A017-B6D7280EB379}" type="datetimeFigureOut">
              <a:rPr lang="tr-TR" smtClean="0"/>
              <a:t>01.09.2014</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1723015822"/>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2438807B-5741-4457-A017-B6D7280EB379}" type="datetimeFigureOut">
              <a:rPr lang="tr-TR" smtClean="0"/>
              <a:t>01.09.2014</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2459396922"/>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438807B-5741-4457-A017-B6D7280EB379}" type="datetimeFigureOut">
              <a:rPr lang="tr-TR" smtClean="0"/>
              <a:t>01.09.2014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3575056254"/>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2438807B-5741-4457-A017-B6D7280EB379}" type="datetimeFigureOut">
              <a:rPr lang="tr-TR" smtClean="0"/>
              <a:t>01.09.2014</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EBB5F094-EE8E-4124-A6D5-3C06C62DC42F}" type="slidenum">
              <a:rPr lang="tr-TR" smtClean="0"/>
              <a:t>‹#›</a:t>
            </a:fld>
            <a:endParaRPr lang="tr-TR"/>
          </a:p>
        </p:txBody>
      </p:sp>
    </p:spTree>
    <p:extLst>
      <p:ext uri="{BB962C8B-B14F-4D97-AF65-F5344CB8AC3E}">
        <p14:creationId xmlns:p14="http://schemas.microsoft.com/office/powerpoint/2010/main" val="3335121621"/>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38807B-5741-4457-A017-B6D7280EB379}" type="datetimeFigureOut">
              <a:rPr lang="tr-TR" smtClean="0"/>
              <a:t>01.09.2014</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B5F094-EE8E-4124-A6D5-3C06C62DC42F}" type="slidenum">
              <a:rPr lang="tr-TR" smtClean="0"/>
              <a:t>‹#›</a:t>
            </a:fld>
            <a:endParaRPr lang="tr-TR"/>
          </a:p>
        </p:txBody>
      </p:sp>
    </p:spTree>
    <p:extLst>
      <p:ext uri="{BB962C8B-B14F-4D97-AF65-F5344CB8AC3E}">
        <p14:creationId xmlns:p14="http://schemas.microsoft.com/office/powerpoint/2010/main" val="9336565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hyperlink" Target="mailto:gazibasin@gazi.edu.tr" TargetMode="Externa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5" name="Metin kutusu 4"/>
          <p:cNvSpPr txBox="1"/>
          <p:nvPr/>
        </p:nvSpPr>
        <p:spPr>
          <a:xfrm>
            <a:off x="2051720" y="1268760"/>
            <a:ext cx="7091902" cy="954107"/>
          </a:xfrm>
          <a:prstGeom prst="rect">
            <a:avLst/>
          </a:prstGeom>
          <a:noFill/>
        </p:spPr>
        <p:txBody>
          <a:bodyPr wrap="square" rtlCol="0">
            <a:spAutoFit/>
          </a:bodyPr>
          <a:lstStyle/>
          <a:p>
            <a:r>
              <a:rPr lang="tr-TR" sz="2800" dirty="0" smtClean="0">
                <a:solidFill>
                  <a:schemeClr val="bg1"/>
                </a:solidFill>
                <a:latin typeface="Candara" panose="020E0502030303020204" pitchFamily="34" charset="0"/>
              </a:rPr>
              <a:t>BASIN VE HALKLA İLİŞKİLER MÜŞAVİRLİĞİ</a:t>
            </a:r>
          </a:p>
          <a:p>
            <a:endParaRPr lang="tr-TR" sz="2800" dirty="0">
              <a:solidFill>
                <a:schemeClr val="bg1"/>
              </a:solidFill>
              <a:latin typeface="Brooklyn" pitchFamily="34" charset="0"/>
            </a:endParaRPr>
          </a:p>
        </p:txBody>
      </p:sp>
      <p:pic>
        <p:nvPicPr>
          <p:cNvPr id="1027" name="Picture 3" descr="D:\LOGO\Gazi_Logolar\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48" y="912826"/>
            <a:ext cx="1173580" cy="117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850385"/>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379822" y="260648"/>
            <a:ext cx="2494594" cy="338554"/>
          </a:xfrm>
          <a:prstGeom prst="rect">
            <a:avLst/>
          </a:prstGeom>
          <a:noFill/>
        </p:spPr>
        <p:txBody>
          <a:bodyPr wrap="none" rtlCol="0">
            <a:spAutoFit/>
          </a:bodyPr>
          <a:lstStyle/>
          <a:p>
            <a:r>
              <a:rPr lang="tr-TR" sz="1600" b="1" dirty="0" smtClean="0">
                <a:solidFill>
                  <a:schemeClr val="accent1">
                    <a:lumMod val="50000"/>
                  </a:schemeClr>
                </a:solidFill>
                <a:latin typeface="Candara" panose="020E0502030303020204" pitchFamily="34" charset="0"/>
              </a:rPr>
              <a:t>Medyada Gazi Üniversitesi</a:t>
            </a:r>
            <a:endParaRPr lang="tr-TR" sz="1600" b="1" dirty="0">
              <a:solidFill>
                <a:schemeClr val="accent1">
                  <a:lumMod val="50000"/>
                </a:schemeClr>
              </a:solidFill>
              <a:latin typeface="Candara" panose="020E0502030303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300" y="658222"/>
            <a:ext cx="3929234" cy="29614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658222"/>
            <a:ext cx="1814970" cy="13405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7819" y="2192496"/>
            <a:ext cx="1763332" cy="1427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3"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91417" y="3771137"/>
            <a:ext cx="1789298" cy="13670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4"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300" y="3765765"/>
            <a:ext cx="1852938" cy="1372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5"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13002" y="3765765"/>
            <a:ext cx="1900532" cy="13724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Metin kutusu 6"/>
          <p:cNvSpPr txBox="1"/>
          <p:nvPr/>
        </p:nvSpPr>
        <p:spPr>
          <a:xfrm>
            <a:off x="6444209" y="1879287"/>
            <a:ext cx="2509044" cy="1815882"/>
          </a:xfrm>
          <a:prstGeom prst="rect">
            <a:avLst/>
          </a:prstGeom>
          <a:noFill/>
        </p:spPr>
        <p:txBody>
          <a:bodyPr wrap="square" rtlCol="0">
            <a:spAutoFit/>
          </a:bodyPr>
          <a:lstStyle/>
          <a:p>
            <a:r>
              <a:rPr lang="tr-TR" sz="1600" dirty="0" smtClean="0">
                <a:latin typeface="Candara" panose="020E0502030303020204" pitchFamily="34" charset="0"/>
              </a:rPr>
              <a:t>Basın ve Halkla İlişkiler Müşavirliği; Gazi Üniversitesi mensuplarının kaliteli ve seviyeli televizyon programlarında yer alması için gereken adımları atar.</a:t>
            </a:r>
            <a:endParaRPr lang="tr-TR" sz="1600" dirty="0">
              <a:latin typeface="Candara" panose="020E0502030303020204" pitchFamily="34" charset="0"/>
            </a:endParaRPr>
          </a:p>
        </p:txBody>
      </p:sp>
    </p:spTree>
    <p:extLst>
      <p:ext uri="{BB962C8B-B14F-4D97-AF65-F5344CB8AC3E}">
        <p14:creationId xmlns:p14="http://schemas.microsoft.com/office/powerpoint/2010/main" val="2174451035"/>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Picture 2" descr="C:\Users\user\Desktop\sahur nevin şanlı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6865" y="210297"/>
            <a:ext cx="3378174" cy="28586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7" name="Picture 3" descr="C:\Users\user\Desktop\afrika beşi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9005" y="3265237"/>
            <a:ext cx="2156034" cy="22090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2" descr="C:\Users\user\Desktop\ortak doktora haber.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99158" y="210297"/>
            <a:ext cx="4127544" cy="20192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 name="Picture 4" descr="C:\Users\user\Desktop\kadriye muayenehan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69738" y="2348880"/>
            <a:ext cx="3168352" cy="31254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Metin kutusu 4"/>
          <p:cNvSpPr txBox="1"/>
          <p:nvPr/>
        </p:nvSpPr>
        <p:spPr>
          <a:xfrm>
            <a:off x="7273448" y="2780928"/>
            <a:ext cx="1763048" cy="1569660"/>
          </a:xfrm>
          <a:prstGeom prst="rect">
            <a:avLst/>
          </a:prstGeom>
          <a:noFill/>
        </p:spPr>
        <p:txBody>
          <a:bodyPr wrap="square" rtlCol="0">
            <a:spAutoFit/>
          </a:bodyPr>
          <a:lstStyle/>
          <a:p>
            <a:r>
              <a:rPr lang="tr-TR" sz="1600" dirty="0" smtClean="0">
                <a:latin typeface="Candara" panose="020E0502030303020204" pitchFamily="34" charset="0"/>
              </a:rPr>
              <a:t>Yazılı basında Gazi Üniversitesi haberlerinin yer alması için gerekli girişimlerde bulunur.</a:t>
            </a:r>
            <a:endParaRPr lang="tr-TR" sz="1600" dirty="0">
              <a:latin typeface="Candara" panose="020E0502030303020204" pitchFamily="34" charset="0"/>
            </a:endParaRPr>
          </a:p>
        </p:txBody>
      </p:sp>
    </p:spTree>
    <p:extLst>
      <p:ext uri="{BB962C8B-B14F-4D97-AF65-F5344CB8AC3E}">
        <p14:creationId xmlns:p14="http://schemas.microsoft.com/office/powerpoint/2010/main" val="1374110042"/>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276327"/>
            <a:ext cx="4176464" cy="24727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81409"/>
            <a:ext cx="3095250" cy="50162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2860402"/>
            <a:ext cx="4176464" cy="24244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63602376"/>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309199" y="261377"/>
            <a:ext cx="2371162" cy="338554"/>
          </a:xfrm>
          <a:prstGeom prst="rect">
            <a:avLst/>
          </a:prstGeom>
          <a:noFill/>
        </p:spPr>
        <p:txBody>
          <a:bodyPr wrap="none" rtlCol="0">
            <a:spAutoFit/>
          </a:bodyPr>
          <a:lstStyle/>
          <a:p>
            <a:r>
              <a:rPr lang="tr-TR" sz="1600" b="1" dirty="0" smtClean="0">
                <a:solidFill>
                  <a:schemeClr val="accent1">
                    <a:lumMod val="50000"/>
                  </a:schemeClr>
                </a:solidFill>
                <a:latin typeface="Candara" panose="020E0502030303020204" pitchFamily="34" charset="0"/>
              </a:rPr>
              <a:t>Basında Gazi Üniversitesi</a:t>
            </a:r>
            <a:endParaRPr lang="tr-TR" sz="1600" b="1" dirty="0">
              <a:solidFill>
                <a:schemeClr val="accent1">
                  <a:lumMod val="50000"/>
                </a:schemeClr>
              </a:solidFill>
              <a:latin typeface="Candara" panose="020E0502030303020204" pitchFamily="34" charset="0"/>
            </a:endParaRPr>
          </a:p>
        </p:txBody>
      </p:sp>
      <p:sp>
        <p:nvSpPr>
          <p:cNvPr id="7" name="Metin kutusu 6"/>
          <p:cNvSpPr txBox="1"/>
          <p:nvPr/>
        </p:nvSpPr>
        <p:spPr>
          <a:xfrm>
            <a:off x="1701628" y="4437112"/>
            <a:ext cx="5771132" cy="830997"/>
          </a:xfrm>
          <a:prstGeom prst="rect">
            <a:avLst/>
          </a:prstGeom>
          <a:noFill/>
        </p:spPr>
        <p:txBody>
          <a:bodyPr wrap="none" rtlCol="0">
            <a:spAutoFit/>
          </a:bodyPr>
          <a:lstStyle/>
          <a:p>
            <a:pPr algn="ctr"/>
            <a:r>
              <a:rPr lang="tr-TR" sz="1600" dirty="0" smtClean="0">
                <a:latin typeface="Candara" panose="020E0502030303020204" pitchFamily="34" charset="0"/>
              </a:rPr>
              <a:t>1 Ocak 2014 – 28 Ağustos 2014 tarihleri arasında Gazi Üniversitesi, </a:t>
            </a:r>
          </a:p>
          <a:p>
            <a:pPr algn="ctr"/>
            <a:r>
              <a:rPr lang="tr-TR" sz="1600" dirty="0" smtClean="0">
                <a:latin typeface="Candara" panose="020E0502030303020204" pitchFamily="34" charset="0"/>
              </a:rPr>
              <a:t>ulusal basında </a:t>
            </a:r>
            <a:r>
              <a:rPr lang="tr-TR" sz="1600" b="1" dirty="0" smtClean="0">
                <a:solidFill>
                  <a:schemeClr val="accent1">
                    <a:lumMod val="75000"/>
                  </a:schemeClr>
                </a:solidFill>
                <a:effectLst>
                  <a:outerShdw blurRad="38100" dist="38100" dir="2700000" algn="tl">
                    <a:srgbClr val="000000">
                      <a:alpha val="43137"/>
                    </a:srgbClr>
                  </a:outerShdw>
                </a:effectLst>
                <a:latin typeface="Candara" panose="020E0502030303020204" pitchFamily="34" charset="0"/>
              </a:rPr>
              <a:t>5,557</a:t>
            </a:r>
            <a:r>
              <a:rPr lang="tr-TR" sz="1600" dirty="0" smtClean="0">
                <a:latin typeface="Candara" panose="020E0502030303020204" pitchFamily="34" charset="0"/>
              </a:rPr>
              <a:t> kez haber olmuştur. </a:t>
            </a:r>
          </a:p>
          <a:p>
            <a:pPr algn="ctr"/>
            <a:r>
              <a:rPr lang="tr-TR" sz="1600" dirty="0" smtClean="0">
                <a:latin typeface="Candara" panose="020E0502030303020204" pitchFamily="34" charset="0"/>
              </a:rPr>
              <a:t>Bu görünürlük gün geçtikçe artarak devam etmektedir. </a:t>
            </a:r>
            <a:endParaRPr lang="tr-TR" sz="1600" dirty="0">
              <a:latin typeface="Candara" panose="020E0502030303020204" pitchFamily="34"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5412" y="692696"/>
            <a:ext cx="6353175" cy="3190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074807482"/>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Metin kutusu 7"/>
          <p:cNvSpPr txBox="1"/>
          <p:nvPr/>
        </p:nvSpPr>
        <p:spPr>
          <a:xfrm>
            <a:off x="384300" y="3250546"/>
            <a:ext cx="4096560" cy="2308324"/>
          </a:xfrm>
          <a:prstGeom prst="rect">
            <a:avLst/>
          </a:prstGeom>
          <a:noFill/>
        </p:spPr>
        <p:txBody>
          <a:bodyPr wrap="square" rtlCol="0">
            <a:spAutoFit/>
          </a:bodyPr>
          <a:lstStyle/>
          <a:p>
            <a:pPr algn="just"/>
            <a:r>
              <a:rPr lang="tr-TR" dirty="0" smtClean="0"/>
              <a:t>Gazi Üniversitesi bünyesinde düzenlenen ulusal ve uluslararası çapta ses getirecek etkinliklerin duyurusu özel olarak tasarlanan basın duyurusu ve basın bültenleri ile gerçekleştirilmektedir. Hazırlanan metinler tüm medya kanallarına e-posta ve faks yoluyla iletilmektedir. </a:t>
            </a:r>
            <a:endParaRPr lang="tr-TR"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5796" y="188641"/>
            <a:ext cx="3800770" cy="53285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300" y="195641"/>
            <a:ext cx="1900152" cy="2683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4778" y="188641"/>
            <a:ext cx="1894087" cy="2683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73881185"/>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410984" y="387538"/>
            <a:ext cx="8383314" cy="2554545"/>
          </a:xfrm>
          <a:prstGeom prst="rect">
            <a:avLst/>
          </a:prstGeom>
        </p:spPr>
        <p:txBody>
          <a:bodyPr wrap="square">
            <a:spAutoFit/>
          </a:bodyPr>
          <a:lstStyle/>
          <a:p>
            <a:pPr marL="285750" indent="-285750" algn="just">
              <a:buFont typeface="Wingdings" panose="05000000000000000000" pitchFamily="2" charset="2"/>
              <a:buChar char="v"/>
            </a:pPr>
            <a:r>
              <a:rPr lang="tr-TR" sz="1600" b="1" dirty="0" smtClean="0">
                <a:latin typeface="Candara" panose="020E0502030303020204" pitchFamily="34" charset="0"/>
              </a:rPr>
              <a:t>Haber </a:t>
            </a:r>
            <a:r>
              <a:rPr lang="tr-TR" sz="1600" b="1" dirty="0">
                <a:latin typeface="Candara" panose="020E0502030303020204" pitchFamily="34" charset="0"/>
              </a:rPr>
              <a:t>Bülteni</a:t>
            </a:r>
            <a:endParaRPr lang="tr-TR" sz="1600" dirty="0">
              <a:latin typeface="Candara" panose="020E0502030303020204" pitchFamily="34" charset="0"/>
            </a:endParaRPr>
          </a:p>
          <a:p>
            <a:pPr algn="just"/>
            <a:r>
              <a:rPr lang="tr-TR" sz="1600" dirty="0">
                <a:latin typeface="Candara" panose="020E0502030303020204" pitchFamily="34" charset="0"/>
              </a:rPr>
              <a:t>Her gün mesai saati başlangıcında </a:t>
            </a:r>
            <a:r>
              <a:rPr lang="tr-TR" sz="1600" dirty="0" err="1" smtClean="0">
                <a:latin typeface="Candara" panose="020E0502030303020204" pitchFamily="34" charset="0"/>
              </a:rPr>
              <a:t>Interpress</a:t>
            </a:r>
            <a:r>
              <a:rPr lang="tr-TR" sz="1600" dirty="0" smtClean="0">
                <a:latin typeface="Candara" panose="020E0502030303020204" pitchFamily="34" charset="0"/>
              </a:rPr>
              <a:t> web </a:t>
            </a:r>
            <a:r>
              <a:rPr lang="tr-TR" sz="1600" dirty="0">
                <a:latin typeface="Candara" panose="020E0502030303020204" pitchFamily="34" charset="0"/>
              </a:rPr>
              <a:t>sayfasından taranan ilgili haberler tasnif edilerek </a:t>
            </a:r>
            <a:r>
              <a:rPr lang="tr-TR" sz="1600" dirty="0" smtClean="0">
                <a:latin typeface="Candara" panose="020E0502030303020204" pitchFamily="34" charset="0"/>
              </a:rPr>
              <a:t>Rektörlüğe </a:t>
            </a:r>
            <a:r>
              <a:rPr lang="tr-TR" sz="1600" dirty="0">
                <a:latin typeface="Candara" panose="020E0502030303020204" pitchFamily="34" charset="0"/>
              </a:rPr>
              <a:t>basılı olarak, diğer yöneticilere e-posta yoluyla servis edilmektedir. Bu haber bültenleri, PDF formatında </a:t>
            </a:r>
            <a:r>
              <a:rPr lang="tr-TR" sz="1600" u="sng" dirty="0">
                <a:latin typeface="Candara" panose="020E0502030303020204" pitchFamily="34" charset="0"/>
                <a:hlinkClick r:id="rId5"/>
              </a:rPr>
              <a:t>gazibasin@gazi.edu.tr</a:t>
            </a:r>
            <a:r>
              <a:rPr lang="tr-TR" sz="1600" dirty="0">
                <a:latin typeface="Candara" panose="020E0502030303020204" pitchFamily="34" charset="0"/>
              </a:rPr>
              <a:t> adresinden gönderilmektedir. </a:t>
            </a:r>
            <a:endParaRPr lang="tr-TR" sz="1600" dirty="0" smtClean="0">
              <a:latin typeface="Candara" panose="020E0502030303020204" pitchFamily="34" charset="0"/>
            </a:endParaRPr>
          </a:p>
          <a:p>
            <a:pPr algn="just"/>
            <a:endParaRPr lang="tr-TR" sz="1600" dirty="0">
              <a:latin typeface="Candara" panose="020E0502030303020204" pitchFamily="34" charset="0"/>
            </a:endParaRPr>
          </a:p>
          <a:p>
            <a:pPr marL="285750" indent="-285750" algn="just">
              <a:buFont typeface="Wingdings" panose="05000000000000000000" pitchFamily="2" charset="2"/>
              <a:buChar char="v"/>
            </a:pPr>
            <a:r>
              <a:rPr lang="tr-TR" sz="1600" b="1" dirty="0" smtClean="0">
                <a:latin typeface="Candara" panose="020E0502030303020204" pitchFamily="34" charset="0"/>
              </a:rPr>
              <a:t>Basın Duyuruları / Bültenleri</a:t>
            </a:r>
            <a:endParaRPr lang="tr-TR" sz="1600" dirty="0">
              <a:latin typeface="Candara" panose="020E0502030303020204" pitchFamily="34" charset="0"/>
            </a:endParaRPr>
          </a:p>
          <a:p>
            <a:pPr algn="just"/>
            <a:r>
              <a:rPr lang="tr-TR" sz="1600" dirty="0">
                <a:latin typeface="Candara" panose="020E0502030303020204" pitchFamily="34" charset="0"/>
              </a:rPr>
              <a:t>Üniversiteye dair haber, duyuru ve etkinlikler basın bülteni formatında düzenlenerek haber ajansları başta olmak üzere tüm ulusal medya kanallarına e-posta ve faks yoluyla gönderilmektedir. </a:t>
            </a:r>
          </a:p>
          <a:p>
            <a:pPr algn="just"/>
            <a:endParaRPr lang="tr-TR" sz="1600" dirty="0">
              <a:latin typeface="Candara" panose="020E0502030303020204" pitchFamily="34"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672" y="2736238"/>
            <a:ext cx="2016224" cy="2616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67910" y="2753422"/>
            <a:ext cx="2016224" cy="2598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091532153"/>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281906" y="884460"/>
            <a:ext cx="3169018" cy="5917004"/>
          </a:xfrm>
          <a:prstGeom prst="rect">
            <a:avLst/>
          </a:prstGeom>
        </p:spPr>
        <p:txBody>
          <a:bodyPr wrap="square">
            <a:spAutoFit/>
          </a:bodyPr>
          <a:lstStyle/>
          <a:p>
            <a:pPr algn="just"/>
            <a:r>
              <a:rPr lang="tr-TR" sz="1550" dirty="0" smtClean="0">
                <a:latin typeface="Candara" panose="020E0502030303020204" pitchFamily="34" charset="0"/>
              </a:rPr>
              <a:t>Rektörlük </a:t>
            </a:r>
            <a:r>
              <a:rPr lang="tr-TR" sz="1550" dirty="0">
                <a:latin typeface="Candara" panose="020E0502030303020204" pitchFamily="34" charset="0"/>
              </a:rPr>
              <a:t>tarafından adı geçen salonda düzenlenen etkinliklerde salonun genel </a:t>
            </a:r>
            <a:r>
              <a:rPr lang="tr-TR" sz="1550" dirty="0" smtClean="0">
                <a:latin typeface="Candara" panose="020E0502030303020204" pitchFamily="34" charset="0"/>
              </a:rPr>
              <a:t>düzeninden </a:t>
            </a:r>
            <a:r>
              <a:rPr lang="tr-TR" sz="1550" dirty="0">
                <a:latin typeface="Candara" panose="020E0502030303020204" pitchFamily="34" charset="0"/>
              </a:rPr>
              <a:t>protokol </a:t>
            </a:r>
            <a:r>
              <a:rPr lang="tr-TR" sz="1550" dirty="0" smtClean="0">
                <a:latin typeface="Candara" panose="020E0502030303020204" pitchFamily="34" charset="0"/>
              </a:rPr>
              <a:t>sırasına, etkinliğin </a:t>
            </a:r>
            <a:r>
              <a:rPr lang="tr-TR" sz="1550" dirty="0">
                <a:latin typeface="Candara" panose="020E0502030303020204" pitchFamily="34" charset="0"/>
              </a:rPr>
              <a:t>başından sonuna takip edilmesi işleri müşavirliğe aittir. </a:t>
            </a:r>
            <a:r>
              <a:rPr lang="tr-TR" sz="1550" dirty="0" smtClean="0">
                <a:latin typeface="Candara" panose="020E0502030303020204" pitchFamily="34" charset="0"/>
              </a:rPr>
              <a:t>Müşavirlik</a:t>
            </a:r>
            <a:r>
              <a:rPr lang="tr-TR" sz="1550" dirty="0">
                <a:latin typeface="Candara" panose="020E0502030303020204" pitchFamily="34" charset="0"/>
              </a:rPr>
              <a:t>, Rektör’ün bu tür etkinliklerde yapacağı konuşmaların metinlerini de hazırlamakla yükümlüdür. Rektörlüğe ait olmayan etkinliklerde de müşavirlik Mimar Kemaleddin Salonu’nun ses, ışık ve projeksiyon düzenini kontrol eder. </a:t>
            </a:r>
            <a:endParaRPr lang="tr-TR" sz="1550" dirty="0" smtClean="0">
              <a:latin typeface="Candara" panose="020E0502030303020204" pitchFamily="34" charset="0"/>
            </a:endParaRPr>
          </a:p>
          <a:p>
            <a:pPr algn="just"/>
            <a:endParaRPr lang="tr-TR" sz="1550" dirty="0">
              <a:latin typeface="Candara" panose="020E0502030303020204" pitchFamily="34" charset="0"/>
            </a:endParaRPr>
          </a:p>
          <a:p>
            <a:pPr algn="just"/>
            <a:r>
              <a:rPr lang="tr-TR" sz="1550" dirty="0" smtClean="0">
                <a:latin typeface="Candara" panose="020E0502030303020204" pitchFamily="34" charset="0"/>
              </a:rPr>
              <a:t>Etkinliklerde </a:t>
            </a:r>
            <a:r>
              <a:rPr lang="tr-TR" sz="1550" dirty="0">
                <a:latin typeface="Candara" panose="020E0502030303020204" pitchFamily="34" charset="0"/>
              </a:rPr>
              <a:t>protokol düzeninin sağlanması ve konukların karşılanması için </a:t>
            </a:r>
            <a:r>
              <a:rPr lang="tr-TR" sz="1550" dirty="0" smtClean="0">
                <a:latin typeface="Candara" panose="020E0502030303020204" pitchFamily="34" charset="0"/>
              </a:rPr>
              <a:t>Cumhurbaşkanlığı Devlet </a:t>
            </a:r>
            <a:r>
              <a:rPr lang="tr-TR" sz="1550" dirty="0">
                <a:latin typeface="Candara" panose="020E0502030303020204" pitchFamily="34" charset="0"/>
              </a:rPr>
              <a:t>Protokol Listesi </a:t>
            </a:r>
            <a:r>
              <a:rPr lang="tr-TR" sz="1550" dirty="0" smtClean="0">
                <a:latin typeface="Candara" panose="020E0502030303020204" pitchFamily="34" charset="0"/>
              </a:rPr>
              <a:t>baz alınmaktadır.</a:t>
            </a:r>
          </a:p>
          <a:p>
            <a:pPr algn="just"/>
            <a:endParaRPr lang="tr-TR" sz="1600" dirty="0">
              <a:latin typeface="Candara" panose="020E0502030303020204" pitchFamily="34" charset="0"/>
            </a:endParaRPr>
          </a:p>
          <a:p>
            <a:pPr algn="just"/>
            <a:endParaRPr lang="tr-TR" sz="1600" dirty="0">
              <a:latin typeface="Candara" panose="020E0502030303020204" pitchFamily="34" charset="0"/>
            </a:endParaRPr>
          </a:p>
          <a:p>
            <a:pPr lvl="0" algn="just"/>
            <a:endParaRPr lang="tr-TR" sz="1600" b="1" dirty="0" smtClean="0">
              <a:latin typeface="Candara" panose="020E0502030303020204" pitchFamily="34" charset="0"/>
            </a:endParaRPr>
          </a:p>
          <a:p>
            <a:pPr lvl="0"/>
            <a:endParaRPr lang="tr-TR" b="1" dirty="0"/>
          </a:p>
          <a:p>
            <a:pPr lvl="0"/>
            <a:endParaRPr lang="tr-TR" dirty="0"/>
          </a:p>
        </p:txBody>
      </p:sp>
      <p:pic>
        <p:nvPicPr>
          <p:cNvPr id="5" name="Picture 2" descr="\\192.168.100.235\basin arsivi\FOTOGRAF ARSIVI\Mimar Kemaleddin\DSC_003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3933" y="1268760"/>
            <a:ext cx="5529432" cy="36724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8" name="Metin kutusu 7"/>
          <p:cNvSpPr txBox="1"/>
          <p:nvPr/>
        </p:nvSpPr>
        <p:spPr>
          <a:xfrm>
            <a:off x="281906" y="467822"/>
            <a:ext cx="3780202" cy="615553"/>
          </a:xfrm>
          <a:prstGeom prst="rect">
            <a:avLst/>
          </a:prstGeom>
          <a:noFill/>
        </p:spPr>
        <p:txBody>
          <a:bodyPr wrap="none" rtlCol="0">
            <a:spAutoFit/>
          </a:bodyPr>
          <a:lstStyle/>
          <a:p>
            <a:pPr marL="285750" indent="-285750">
              <a:buFont typeface="Wingdings" panose="05000000000000000000" pitchFamily="2" charset="2"/>
              <a:buChar char="v"/>
            </a:pPr>
            <a:r>
              <a:rPr lang="tr-TR" sz="1600" b="1" dirty="0" smtClean="0">
                <a:latin typeface="Candara" panose="020E0502030303020204" pitchFamily="34" charset="0"/>
              </a:rPr>
              <a:t>Mimar </a:t>
            </a:r>
            <a:r>
              <a:rPr lang="tr-TR" sz="1600" b="1" dirty="0">
                <a:latin typeface="Candara" panose="020E0502030303020204" pitchFamily="34" charset="0"/>
              </a:rPr>
              <a:t>Kemaleddin Salonu Etkinlikleri</a:t>
            </a:r>
            <a:endParaRPr lang="tr-TR" sz="1600" dirty="0">
              <a:latin typeface="Candara" panose="020E0502030303020204" pitchFamily="34" charset="0"/>
            </a:endParaRPr>
          </a:p>
          <a:p>
            <a:endParaRPr lang="tr-TR" dirty="0"/>
          </a:p>
        </p:txBody>
      </p:sp>
    </p:spTree>
    <p:extLst>
      <p:ext uri="{BB962C8B-B14F-4D97-AF65-F5344CB8AC3E}">
        <p14:creationId xmlns:p14="http://schemas.microsoft.com/office/powerpoint/2010/main" val="1937809872"/>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281906" y="260648"/>
            <a:ext cx="8515351" cy="2554545"/>
          </a:xfrm>
          <a:prstGeom prst="rect">
            <a:avLst/>
          </a:prstGeom>
        </p:spPr>
        <p:txBody>
          <a:bodyPr wrap="square">
            <a:spAutoFit/>
          </a:bodyPr>
          <a:lstStyle/>
          <a:p>
            <a:pPr marL="285750" indent="-285750" algn="just">
              <a:buFont typeface="Wingdings" panose="05000000000000000000" pitchFamily="2" charset="2"/>
              <a:buChar char="v"/>
            </a:pPr>
            <a:r>
              <a:rPr lang="tr-TR" sz="1600" b="1" dirty="0" smtClean="0">
                <a:latin typeface="Candara" panose="020E0502030303020204" pitchFamily="34" charset="0"/>
              </a:rPr>
              <a:t>Salon </a:t>
            </a:r>
            <a:r>
              <a:rPr lang="tr-TR" sz="1600" b="1" dirty="0">
                <a:latin typeface="Candara" panose="020E0502030303020204" pitchFamily="34" charset="0"/>
              </a:rPr>
              <a:t>Takibi</a:t>
            </a:r>
            <a:endParaRPr lang="tr-TR" sz="1600" dirty="0">
              <a:latin typeface="Candara" panose="020E0502030303020204" pitchFamily="34" charset="0"/>
            </a:endParaRPr>
          </a:p>
          <a:p>
            <a:pPr algn="just"/>
            <a:r>
              <a:rPr lang="tr-TR" sz="1600" dirty="0">
                <a:latin typeface="Candara" panose="020E0502030303020204" pitchFamily="34" charset="0"/>
              </a:rPr>
              <a:t>Bilgi İşlem Dairesi Başkanlığı tarafından hazırlanan salon takip programı ile üniversite bünyesindeki 19 salonun etkinliklere tahsis edilmesi işi; birimimize gelen başvuru yazılarına Genel Sekreterlik onayı alınması ile yapılmaktadır. Uygun görülen programlar “Salon Program Takip” sistemine işlenir ve rezervasyonlarda çakışma olmaması için görüşmeler sürekli devam eder. Yapılacak programlar ilgili salonun teknik sorumlusuna ve güvenlik görevlilerine bilgi verilir. Ücretli olarak tahsis edilen salonlarda yazı işlerinin yanı sıra makbuz takibi yapılarak İdari Mali İşler Daire Başkanlığından fatura kestirilmektedir</a:t>
            </a:r>
            <a:r>
              <a:rPr lang="tr-TR" sz="1600" dirty="0" smtClean="0">
                <a:latin typeface="Candara" panose="020E0502030303020204" pitchFamily="34" charset="0"/>
              </a:rPr>
              <a:t>. </a:t>
            </a:r>
          </a:p>
          <a:p>
            <a:pPr algn="just"/>
            <a:endParaRPr lang="tr-TR" sz="1600" dirty="0">
              <a:latin typeface="Candara" panose="020E0502030303020204" pitchFamily="34" charset="0"/>
            </a:endParaRPr>
          </a:p>
          <a:p>
            <a:pPr algn="just"/>
            <a:endParaRPr lang="tr-TR" sz="1600" dirty="0">
              <a:latin typeface="Candara" panose="020E0502030303020204" pitchFamily="34" charset="0"/>
            </a:endParaRPr>
          </a:p>
        </p:txBody>
      </p:sp>
      <p:sp>
        <p:nvSpPr>
          <p:cNvPr id="5" name="Metin kutusu 4"/>
          <p:cNvSpPr txBox="1"/>
          <p:nvPr/>
        </p:nvSpPr>
        <p:spPr>
          <a:xfrm>
            <a:off x="281906" y="2276872"/>
            <a:ext cx="8340949" cy="4093428"/>
          </a:xfrm>
          <a:prstGeom prst="rect">
            <a:avLst/>
          </a:prstGeom>
          <a:noFill/>
        </p:spPr>
        <p:txBody>
          <a:bodyPr wrap="square" numCol="1" rtlCol="0">
            <a:spAutoFit/>
          </a:bodyPr>
          <a:lstStyle/>
          <a:p>
            <a:r>
              <a:rPr lang="tr-TR" sz="1200" dirty="0" smtClean="0">
                <a:solidFill>
                  <a:schemeClr val="accent1">
                    <a:lumMod val="75000"/>
                  </a:schemeClr>
                </a:solidFill>
                <a:latin typeface="Candara" panose="020E0502030303020204" pitchFamily="34" charset="0"/>
              </a:rPr>
              <a:t>BESYO </a:t>
            </a:r>
            <a:r>
              <a:rPr lang="tr-TR" sz="1200" dirty="0">
                <a:solidFill>
                  <a:schemeClr val="accent1">
                    <a:lumMod val="75000"/>
                  </a:schemeClr>
                </a:solidFill>
                <a:latin typeface="Candara" panose="020E0502030303020204" pitchFamily="34" charset="0"/>
              </a:rPr>
              <a:t>Spor Salonu</a:t>
            </a:r>
          </a:p>
          <a:p>
            <a:r>
              <a:rPr lang="tr-TR" sz="1200" dirty="0">
                <a:solidFill>
                  <a:schemeClr val="accent1">
                    <a:lumMod val="75000"/>
                  </a:schemeClr>
                </a:solidFill>
                <a:latin typeface="Candara" panose="020E0502030303020204" pitchFamily="34" charset="0"/>
              </a:rPr>
              <a:t>Eczacılık </a:t>
            </a:r>
            <a:r>
              <a:rPr lang="tr-TR" sz="1200" dirty="0" smtClean="0">
                <a:solidFill>
                  <a:schemeClr val="accent1">
                    <a:lumMod val="75000"/>
                  </a:schemeClr>
                </a:solidFill>
                <a:latin typeface="Candara" panose="020E0502030303020204" pitchFamily="34" charset="0"/>
              </a:rPr>
              <a:t>Fakültesi Konferans Salonu</a:t>
            </a:r>
          </a:p>
          <a:p>
            <a:r>
              <a:rPr lang="tr-TR" sz="1200" dirty="0">
                <a:solidFill>
                  <a:schemeClr val="accent1">
                    <a:lumMod val="75000"/>
                  </a:schemeClr>
                </a:solidFill>
                <a:latin typeface="Candara" panose="020E0502030303020204" pitchFamily="34" charset="0"/>
              </a:rPr>
              <a:t>Edebiyat Fakültesi 75. Yıl Konferans Salonu </a:t>
            </a:r>
          </a:p>
          <a:p>
            <a:r>
              <a:rPr lang="tr-TR" sz="1200" dirty="0" smtClean="0">
                <a:solidFill>
                  <a:schemeClr val="accent1">
                    <a:lumMod val="75000"/>
                  </a:schemeClr>
                </a:solidFill>
                <a:latin typeface="Candara" panose="020E0502030303020204" pitchFamily="34" charset="0"/>
              </a:rPr>
              <a:t>Gazi </a:t>
            </a:r>
            <a:r>
              <a:rPr lang="tr-TR" sz="1200" dirty="0">
                <a:solidFill>
                  <a:schemeClr val="accent1">
                    <a:lumMod val="75000"/>
                  </a:schemeClr>
                </a:solidFill>
                <a:latin typeface="Candara" panose="020E0502030303020204" pitchFamily="34" charset="0"/>
              </a:rPr>
              <a:t>Eğitim Fakültesi F Blok Konferans Salonu</a:t>
            </a:r>
          </a:p>
          <a:p>
            <a:r>
              <a:rPr lang="tr-TR" sz="1200" dirty="0">
                <a:solidFill>
                  <a:schemeClr val="accent1">
                    <a:lumMod val="75000"/>
                  </a:schemeClr>
                </a:solidFill>
                <a:latin typeface="Candara" panose="020E0502030303020204" pitchFamily="34" charset="0"/>
              </a:rPr>
              <a:t>Gazi Konser </a:t>
            </a:r>
            <a:r>
              <a:rPr lang="tr-TR" sz="1200" dirty="0" smtClean="0">
                <a:solidFill>
                  <a:schemeClr val="accent1">
                    <a:lumMod val="75000"/>
                  </a:schemeClr>
                </a:solidFill>
                <a:latin typeface="Candara" panose="020E0502030303020204" pitchFamily="34" charset="0"/>
              </a:rPr>
              <a:t>Salonu</a:t>
            </a:r>
          </a:p>
          <a:p>
            <a:r>
              <a:rPr lang="tr-TR" sz="1200" dirty="0">
                <a:solidFill>
                  <a:schemeClr val="accent1">
                    <a:lumMod val="75000"/>
                  </a:schemeClr>
                </a:solidFill>
                <a:latin typeface="Candara" panose="020E0502030303020204" pitchFamily="34" charset="0"/>
              </a:rPr>
              <a:t>İİBF 100. Yıl Kültür Merkezi</a:t>
            </a:r>
          </a:p>
          <a:p>
            <a:r>
              <a:rPr lang="tr-TR" sz="1200" dirty="0" smtClean="0">
                <a:solidFill>
                  <a:schemeClr val="accent1">
                    <a:lumMod val="75000"/>
                  </a:schemeClr>
                </a:solidFill>
                <a:latin typeface="Candara" panose="020E0502030303020204" pitchFamily="34" charset="0"/>
              </a:rPr>
              <a:t>İletişim Fakültesi </a:t>
            </a:r>
            <a:r>
              <a:rPr lang="tr-TR" sz="1200" dirty="0">
                <a:solidFill>
                  <a:schemeClr val="accent1">
                    <a:lumMod val="75000"/>
                  </a:schemeClr>
                </a:solidFill>
                <a:latin typeface="Candara" panose="020E0502030303020204" pitchFamily="34" charset="0"/>
              </a:rPr>
              <a:t>Konferans Salonu</a:t>
            </a:r>
          </a:p>
          <a:p>
            <a:r>
              <a:rPr lang="tr-TR" sz="1200" dirty="0" smtClean="0">
                <a:solidFill>
                  <a:schemeClr val="accent1">
                    <a:lumMod val="75000"/>
                  </a:schemeClr>
                </a:solidFill>
                <a:latin typeface="Candara" panose="020E0502030303020204" pitchFamily="34" charset="0"/>
              </a:rPr>
              <a:t>Gazi Kültür Merkezi</a:t>
            </a:r>
          </a:p>
          <a:p>
            <a:r>
              <a:rPr lang="tr-TR" sz="1200" dirty="0">
                <a:solidFill>
                  <a:schemeClr val="accent1">
                    <a:lumMod val="75000"/>
                  </a:schemeClr>
                </a:solidFill>
                <a:latin typeface="Candara" panose="020E0502030303020204" pitchFamily="34" charset="0"/>
              </a:rPr>
              <a:t>Malik Aksel Sanat Galerisi</a:t>
            </a:r>
          </a:p>
          <a:p>
            <a:r>
              <a:rPr lang="tr-TR" sz="1200" dirty="0" smtClean="0">
                <a:solidFill>
                  <a:schemeClr val="accent1">
                    <a:lumMod val="75000"/>
                  </a:schemeClr>
                </a:solidFill>
                <a:latin typeface="Candara" panose="020E0502030303020204" pitchFamily="34" charset="0"/>
              </a:rPr>
              <a:t>Mesleki Eğitim Fakültesi </a:t>
            </a:r>
            <a:r>
              <a:rPr lang="tr-TR" sz="1200" dirty="0">
                <a:solidFill>
                  <a:schemeClr val="accent1">
                    <a:lumMod val="75000"/>
                  </a:schemeClr>
                </a:solidFill>
                <a:latin typeface="Candara" panose="020E0502030303020204" pitchFamily="34" charset="0"/>
              </a:rPr>
              <a:t>Sergi Salonu</a:t>
            </a:r>
          </a:p>
          <a:p>
            <a:r>
              <a:rPr lang="tr-TR" sz="1200" dirty="0">
                <a:solidFill>
                  <a:schemeClr val="accent1">
                    <a:lumMod val="75000"/>
                  </a:schemeClr>
                </a:solidFill>
                <a:latin typeface="Candara" panose="020E0502030303020204" pitchFamily="34" charset="0"/>
              </a:rPr>
              <a:t>Mimar Kemaleddin Salonu</a:t>
            </a:r>
          </a:p>
          <a:p>
            <a:r>
              <a:rPr lang="tr-TR" sz="1200" dirty="0">
                <a:solidFill>
                  <a:schemeClr val="accent1">
                    <a:lumMod val="75000"/>
                  </a:schemeClr>
                </a:solidFill>
                <a:latin typeface="Candara" panose="020E0502030303020204" pitchFamily="34" charset="0"/>
              </a:rPr>
              <a:t>Mimarlık </a:t>
            </a:r>
            <a:r>
              <a:rPr lang="tr-TR" sz="1200" dirty="0" smtClean="0">
                <a:solidFill>
                  <a:schemeClr val="accent1">
                    <a:lumMod val="75000"/>
                  </a:schemeClr>
                </a:solidFill>
                <a:latin typeface="Candara" panose="020E0502030303020204" pitchFamily="34" charset="0"/>
              </a:rPr>
              <a:t>Fakültesi </a:t>
            </a:r>
            <a:r>
              <a:rPr lang="tr-TR" sz="1200" dirty="0">
                <a:solidFill>
                  <a:schemeClr val="accent1">
                    <a:lumMod val="75000"/>
                  </a:schemeClr>
                </a:solidFill>
                <a:latin typeface="Candara" panose="020E0502030303020204" pitchFamily="34" charset="0"/>
              </a:rPr>
              <a:t>Yükseliş Salonu</a:t>
            </a:r>
          </a:p>
          <a:p>
            <a:r>
              <a:rPr lang="tr-TR" sz="1200" dirty="0">
                <a:solidFill>
                  <a:schemeClr val="accent1">
                    <a:lumMod val="75000"/>
                  </a:schemeClr>
                </a:solidFill>
                <a:latin typeface="Candara" panose="020E0502030303020204" pitchFamily="34" charset="0"/>
              </a:rPr>
              <a:t>Mühendislik Fakültesi </a:t>
            </a:r>
            <a:r>
              <a:rPr lang="tr-TR" sz="1200" dirty="0" smtClean="0">
                <a:solidFill>
                  <a:schemeClr val="accent1">
                    <a:lumMod val="75000"/>
                  </a:schemeClr>
                </a:solidFill>
                <a:latin typeface="Candara" panose="020E0502030303020204" pitchFamily="34" charset="0"/>
              </a:rPr>
              <a:t>Akademi </a:t>
            </a:r>
            <a:r>
              <a:rPr lang="tr-TR" sz="1200" dirty="0">
                <a:solidFill>
                  <a:schemeClr val="accent1">
                    <a:lumMod val="75000"/>
                  </a:schemeClr>
                </a:solidFill>
                <a:latin typeface="Candara" panose="020E0502030303020204" pitchFamily="34" charset="0"/>
              </a:rPr>
              <a:t>Salonu</a:t>
            </a:r>
          </a:p>
          <a:p>
            <a:r>
              <a:rPr lang="tr-TR" sz="1200" dirty="0" smtClean="0">
                <a:solidFill>
                  <a:schemeClr val="accent1">
                    <a:lumMod val="75000"/>
                  </a:schemeClr>
                </a:solidFill>
                <a:latin typeface="Candara" panose="020E0502030303020204" pitchFamily="34" charset="0"/>
              </a:rPr>
              <a:t>Mühendislik Fakültesi </a:t>
            </a:r>
            <a:r>
              <a:rPr lang="tr-TR" sz="1200" dirty="0">
                <a:solidFill>
                  <a:schemeClr val="accent1">
                    <a:lumMod val="75000"/>
                  </a:schemeClr>
                </a:solidFill>
                <a:latin typeface="Candara" panose="020E0502030303020204" pitchFamily="34" charset="0"/>
              </a:rPr>
              <a:t>Dekanlık Seminer Salonu</a:t>
            </a:r>
          </a:p>
          <a:p>
            <a:r>
              <a:rPr lang="tr-TR" sz="1200" dirty="0">
                <a:solidFill>
                  <a:schemeClr val="accent1">
                    <a:lumMod val="75000"/>
                  </a:schemeClr>
                </a:solidFill>
                <a:latin typeface="Candara" panose="020E0502030303020204" pitchFamily="34" charset="0"/>
              </a:rPr>
              <a:t>Neşe Yağız Konferans Salonu</a:t>
            </a:r>
          </a:p>
          <a:p>
            <a:r>
              <a:rPr lang="tr-TR" sz="1200" dirty="0">
                <a:solidFill>
                  <a:schemeClr val="accent1">
                    <a:lumMod val="75000"/>
                  </a:schemeClr>
                </a:solidFill>
                <a:latin typeface="Candara" panose="020E0502030303020204" pitchFamily="34" charset="0"/>
              </a:rPr>
              <a:t>Teknoloji </a:t>
            </a:r>
            <a:r>
              <a:rPr lang="tr-TR" sz="1200" dirty="0" smtClean="0">
                <a:solidFill>
                  <a:schemeClr val="accent1">
                    <a:lumMod val="75000"/>
                  </a:schemeClr>
                </a:solidFill>
                <a:latin typeface="Candara" panose="020E0502030303020204" pitchFamily="34" charset="0"/>
              </a:rPr>
              <a:t>Fakültesi </a:t>
            </a:r>
            <a:r>
              <a:rPr lang="tr-TR" sz="1200" dirty="0">
                <a:solidFill>
                  <a:schemeClr val="accent1">
                    <a:lumMod val="75000"/>
                  </a:schemeClr>
                </a:solidFill>
                <a:latin typeface="Candara" panose="020E0502030303020204" pitchFamily="34" charset="0"/>
              </a:rPr>
              <a:t>Konferans Salonu</a:t>
            </a:r>
          </a:p>
          <a:p>
            <a:r>
              <a:rPr lang="tr-TR" sz="1200" dirty="0">
                <a:solidFill>
                  <a:schemeClr val="accent1">
                    <a:lumMod val="75000"/>
                  </a:schemeClr>
                </a:solidFill>
                <a:latin typeface="Candara" panose="020E0502030303020204" pitchFamily="34" charset="0"/>
              </a:rPr>
              <a:t>Tıp Fakültesi Dekanlık Konferans Salonu</a:t>
            </a:r>
          </a:p>
          <a:p>
            <a:r>
              <a:rPr lang="tr-TR" sz="1200" dirty="0" smtClean="0">
                <a:solidFill>
                  <a:schemeClr val="accent1">
                    <a:lumMod val="75000"/>
                  </a:schemeClr>
                </a:solidFill>
                <a:latin typeface="Candara" panose="020E0502030303020204" pitchFamily="34" charset="0"/>
              </a:rPr>
              <a:t>Tıp </a:t>
            </a:r>
            <a:r>
              <a:rPr lang="tr-TR" sz="1200" dirty="0">
                <a:solidFill>
                  <a:schemeClr val="accent1">
                    <a:lumMod val="75000"/>
                  </a:schemeClr>
                </a:solidFill>
                <a:latin typeface="Candara" panose="020E0502030303020204" pitchFamily="34" charset="0"/>
              </a:rPr>
              <a:t>Fakültesi 75. Yıl Konferans Salonu </a:t>
            </a:r>
          </a:p>
          <a:p>
            <a:endParaRPr lang="tr-TR" sz="1200" dirty="0">
              <a:solidFill>
                <a:schemeClr val="accent1">
                  <a:lumMod val="75000"/>
                </a:schemeClr>
              </a:solidFill>
              <a:latin typeface="Candara" panose="020E0502030303020204" pitchFamily="34" charset="0"/>
            </a:endParaRPr>
          </a:p>
          <a:p>
            <a:r>
              <a:rPr lang="tr-TR" sz="1600" dirty="0"/>
              <a:t> </a:t>
            </a:r>
          </a:p>
          <a:p>
            <a:endParaRPr lang="tr-TR" sz="1600"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58555" y="2420888"/>
            <a:ext cx="5401635" cy="26037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988073710"/>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197041" y="692696"/>
            <a:ext cx="8551423" cy="4278094"/>
          </a:xfrm>
          <a:prstGeom prst="rect">
            <a:avLst/>
          </a:prstGeom>
        </p:spPr>
        <p:txBody>
          <a:bodyPr wrap="square">
            <a:spAutoFit/>
          </a:bodyPr>
          <a:lstStyle/>
          <a:p>
            <a:pPr marL="285750" indent="-285750" algn="just">
              <a:buFont typeface="Wingdings" panose="05000000000000000000" pitchFamily="2" charset="2"/>
              <a:buChar char="v"/>
            </a:pPr>
            <a:r>
              <a:rPr lang="tr-TR" sz="1600" b="1" dirty="0" smtClean="0">
                <a:latin typeface="Candara" panose="020E0502030303020204" pitchFamily="34" charset="0"/>
              </a:rPr>
              <a:t>Rektörlük </a:t>
            </a:r>
            <a:r>
              <a:rPr lang="tr-TR" sz="1600" b="1" dirty="0">
                <a:latin typeface="Candara" panose="020E0502030303020204" pitchFamily="34" charset="0"/>
              </a:rPr>
              <a:t>Makamına Metin Hazırlanması</a:t>
            </a:r>
            <a:endParaRPr lang="tr-TR" sz="1600" dirty="0">
              <a:latin typeface="Candara" panose="020E0502030303020204" pitchFamily="34" charset="0"/>
            </a:endParaRPr>
          </a:p>
          <a:p>
            <a:pPr algn="just"/>
            <a:r>
              <a:rPr lang="tr-TR" sz="1600" dirty="0">
                <a:latin typeface="Candara" panose="020E0502030303020204" pitchFamily="34" charset="0"/>
              </a:rPr>
              <a:t>Rektör Bey’in yapacağı konuşmalar, katılacağı etkinlikler ve özel günlerde yayınlayacağı mesajlar için hem etkinliğin anlam ve önemini en iyi biçimde ifade eden hem de Gazi Üniversitesinin ruhuna ve karakterine uygun taslak metinler hazırlanmakta; </a:t>
            </a:r>
            <a:r>
              <a:rPr lang="tr-TR" sz="1600" dirty="0" smtClean="0">
                <a:latin typeface="Candara" panose="020E0502030303020204" pitchFamily="34" charset="0"/>
              </a:rPr>
              <a:t>Rektörlük </a:t>
            </a:r>
            <a:r>
              <a:rPr lang="tr-TR" sz="1600" dirty="0">
                <a:latin typeface="Candara" panose="020E0502030303020204" pitchFamily="34" charset="0"/>
              </a:rPr>
              <a:t>düzeltme ve onayının ardından bu </a:t>
            </a:r>
            <a:r>
              <a:rPr lang="tr-TR" sz="1600" dirty="0" smtClean="0">
                <a:latin typeface="Candara" panose="020E0502030303020204" pitchFamily="34" charset="0"/>
              </a:rPr>
              <a:t>metinlerin yayınlanması </a:t>
            </a:r>
            <a:r>
              <a:rPr lang="tr-TR" sz="1600" dirty="0">
                <a:latin typeface="Candara" panose="020E0502030303020204" pitchFamily="34" charset="0"/>
              </a:rPr>
              <a:t>için gereken işlemler yapılmaktadır</a:t>
            </a:r>
            <a:r>
              <a:rPr lang="tr-TR" sz="1600" dirty="0" smtClean="0">
                <a:latin typeface="Candara" panose="020E0502030303020204" pitchFamily="34" charset="0"/>
              </a:rPr>
              <a:t>.</a:t>
            </a:r>
          </a:p>
          <a:p>
            <a:pPr algn="just"/>
            <a:endParaRPr lang="tr-TR" sz="1600" dirty="0">
              <a:latin typeface="Candara" panose="020E0502030303020204" pitchFamily="34" charset="0"/>
            </a:endParaRPr>
          </a:p>
          <a:p>
            <a:pPr marL="285750" indent="-285750" algn="just">
              <a:buFont typeface="Wingdings" panose="05000000000000000000" pitchFamily="2" charset="2"/>
              <a:buChar char="v"/>
            </a:pPr>
            <a:r>
              <a:rPr lang="tr-TR" sz="1600" b="1" dirty="0" smtClean="0">
                <a:latin typeface="Candara" panose="020E0502030303020204" pitchFamily="34" charset="0"/>
              </a:rPr>
              <a:t>Özel </a:t>
            </a:r>
            <a:r>
              <a:rPr lang="tr-TR" sz="1600" b="1" dirty="0">
                <a:latin typeface="Candara" panose="020E0502030303020204" pitchFamily="34" charset="0"/>
              </a:rPr>
              <a:t>Yetenek Sınavları</a:t>
            </a:r>
            <a:endParaRPr lang="tr-TR" sz="1600" dirty="0">
              <a:latin typeface="Candara" panose="020E0502030303020204" pitchFamily="34" charset="0"/>
            </a:endParaRPr>
          </a:p>
          <a:p>
            <a:pPr algn="just"/>
            <a:r>
              <a:rPr lang="tr-TR" sz="1600" dirty="0">
                <a:latin typeface="Candara" panose="020E0502030303020204" pitchFamily="34" charset="0"/>
              </a:rPr>
              <a:t>Beden Eğitimi ve Spor Yüksek Okulu, Gazi Eğitim Fakültesi, Güzel Sanatlar Fakültesi ile Sanat ve Tasarım Fakültesi tarafından her yıl düzenlenen yetenek sınavlarında kamera ve fotoğraf </a:t>
            </a:r>
            <a:r>
              <a:rPr lang="tr-TR" sz="1600" dirty="0" smtClean="0">
                <a:latin typeface="Candara" panose="020E0502030303020204" pitchFamily="34" charset="0"/>
              </a:rPr>
              <a:t>çekimlerine Müşavirlik desteği verilmektedir.</a:t>
            </a:r>
          </a:p>
          <a:p>
            <a:pPr algn="just"/>
            <a:endParaRPr lang="tr-TR" sz="1600" b="1" dirty="0" smtClean="0">
              <a:solidFill>
                <a:schemeClr val="tx2">
                  <a:lumMod val="75000"/>
                </a:schemeClr>
              </a:solidFill>
              <a:latin typeface="Candara" panose="020E0502030303020204" pitchFamily="34" charset="0"/>
            </a:endParaRPr>
          </a:p>
          <a:p>
            <a:pPr marL="285750" indent="-285750" algn="just">
              <a:buFont typeface="Wingdings" panose="05000000000000000000" pitchFamily="2" charset="2"/>
              <a:buChar char="v"/>
            </a:pPr>
            <a:r>
              <a:rPr lang="tr-TR" sz="1600" b="1" dirty="0" smtClean="0">
                <a:latin typeface="Candara" panose="020E0502030303020204" pitchFamily="34" charset="0"/>
              </a:rPr>
              <a:t>Teknik </a:t>
            </a:r>
            <a:r>
              <a:rPr lang="tr-TR" sz="1600" b="1" dirty="0">
                <a:latin typeface="Candara" panose="020E0502030303020204" pitchFamily="34" charset="0"/>
              </a:rPr>
              <a:t>İşler</a:t>
            </a:r>
            <a:endParaRPr lang="tr-TR" sz="1600" dirty="0">
              <a:latin typeface="Candara" panose="020E0502030303020204" pitchFamily="34" charset="0"/>
            </a:endParaRPr>
          </a:p>
          <a:p>
            <a:pPr algn="just"/>
            <a:r>
              <a:rPr lang="tr-TR" sz="1600" dirty="0" smtClean="0">
                <a:latin typeface="Candara" panose="020E0502030303020204" pitchFamily="34" charset="0"/>
              </a:rPr>
              <a:t>Müşavirlik; etkinlikler </a:t>
            </a:r>
            <a:r>
              <a:rPr lang="tr-TR" sz="1600" dirty="0">
                <a:latin typeface="Candara" panose="020E0502030303020204" pitchFamily="34" charset="0"/>
              </a:rPr>
              <a:t>başta olmak üzere üniversite personeli ve fiziksel mekanlarının fotoğraf ve videolarının alınarak </a:t>
            </a:r>
            <a:r>
              <a:rPr lang="tr-TR" sz="1600" dirty="0" smtClean="0">
                <a:latin typeface="Candara" panose="020E0502030303020204" pitchFamily="34" charset="0"/>
              </a:rPr>
              <a:t>kurumsal arşiv </a:t>
            </a:r>
            <a:r>
              <a:rPr lang="tr-TR" sz="1600" dirty="0">
                <a:latin typeface="Candara" panose="020E0502030303020204" pitchFamily="34" charset="0"/>
              </a:rPr>
              <a:t>oluşturulması, </a:t>
            </a:r>
            <a:r>
              <a:rPr lang="tr-TR" sz="1600" dirty="0" smtClean="0">
                <a:latin typeface="Candara" panose="020E0502030303020204" pitchFamily="34" charset="0"/>
              </a:rPr>
              <a:t>Mimar </a:t>
            </a:r>
            <a:r>
              <a:rPr lang="tr-TR" sz="1600" dirty="0">
                <a:latin typeface="Candara" panose="020E0502030303020204" pitchFamily="34" charset="0"/>
              </a:rPr>
              <a:t>Kemaleddin </a:t>
            </a:r>
            <a:r>
              <a:rPr lang="tr-TR" sz="1600" dirty="0" smtClean="0">
                <a:latin typeface="Candara" panose="020E0502030303020204" pitchFamily="34" charset="0"/>
              </a:rPr>
              <a:t>Salonunun </a:t>
            </a:r>
            <a:r>
              <a:rPr lang="tr-TR" sz="1600" dirty="0">
                <a:latin typeface="Candara" panose="020E0502030303020204" pitchFamily="34" charset="0"/>
              </a:rPr>
              <a:t>ışık, ses ve projeksiyon </a:t>
            </a:r>
            <a:r>
              <a:rPr lang="tr-TR" sz="1600" dirty="0" smtClean="0">
                <a:latin typeface="Candara" panose="020E0502030303020204" pitchFamily="34" charset="0"/>
              </a:rPr>
              <a:t>düzeni işlerinden </a:t>
            </a:r>
            <a:r>
              <a:rPr lang="tr-TR" sz="1600" dirty="0">
                <a:latin typeface="Candara" panose="020E0502030303020204" pitchFamily="34" charset="0"/>
              </a:rPr>
              <a:t>sorumludur. </a:t>
            </a:r>
            <a:endParaRPr lang="tr-TR" sz="1600" b="1" dirty="0">
              <a:solidFill>
                <a:schemeClr val="tx2">
                  <a:lumMod val="75000"/>
                </a:schemeClr>
              </a:solidFill>
              <a:latin typeface="Candara" panose="020E0502030303020204" pitchFamily="34" charset="0"/>
            </a:endParaRPr>
          </a:p>
          <a:p>
            <a:pPr lvl="0" algn="just"/>
            <a:endParaRPr lang="tr-TR" sz="1600" b="1" dirty="0">
              <a:solidFill>
                <a:schemeClr val="tx2">
                  <a:lumMod val="75000"/>
                </a:schemeClr>
              </a:solidFill>
              <a:latin typeface="Candara" panose="020E0502030303020204" pitchFamily="34" charset="0"/>
            </a:endParaRPr>
          </a:p>
          <a:p>
            <a:pPr algn="just"/>
            <a:endParaRPr lang="tr-TR" sz="1600" b="1" dirty="0">
              <a:solidFill>
                <a:schemeClr val="tx2">
                  <a:lumMod val="75000"/>
                </a:schemeClr>
              </a:solidFill>
              <a:latin typeface="Candara" panose="020E0502030303020204" pitchFamily="34" charset="0"/>
            </a:endParaRPr>
          </a:p>
        </p:txBody>
      </p:sp>
    </p:spTree>
    <p:extLst>
      <p:ext uri="{BB962C8B-B14F-4D97-AF65-F5344CB8AC3E}">
        <p14:creationId xmlns:p14="http://schemas.microsoft.com/office/powerpoint/2010/main" val="921422630"/>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aphicFrame>
        <p:nvGraphicFramePr>
          <p:cNvPr id="2" name="Tablo 1"/>
          <p:cNvGraphicFramePr>
            <a:graphicFrameLocks noGrp="1"/>
          </p:cNvGraphicFramePr>
          <p:nvPr>
            <p:extLst>
              <p:ext uri="{D42A27DB-BD31-4B8C-83A1-F6EECF244321}">
                <p14:modId xmlns:p14="http://schemas.microsoft.com/office/powerpoint/2010/main" val="1566001081"/>
              </p:ext>
            </p:extLst>
          </p:nvPr>
        </p:nvGraphicFramePr>
        <p:xfrm>
          <a:off x="372551" y="1340768"/>
          <a:ext cx="6868160" cy="2438400"/>
        </p:xfrm>
        <a:graphic>
          <a:graphicData uri="http://schemas.openxmlformats.org/drawingml/2006/table">
            <a:tbl>
              <a:tblPr firstRow="1" firstCol="1" bandRow="1">
                <a:effectLst>
                  <a:outerShdw blurRad="50800" dist="38100" algn="l" rotWithShape="0">
                    <a:prstClr val="black">
                      <a:alpha val="40000"/>
                    </a:prstClr>
                  </a:outerShdw>
                </a:effectLst>
                <a:tableStyleId>{69CF1AB2-1976-4502-BF36-3FF5EA218861}</a:tableStyleId>
              </a:tblPr>
              <a:tblGrid>
                <a:gridCol w="1463145"/>
                <a:gridCol w="864096"/>
                <a:gridCol w="983649"/>
                <a:gridCol w="1778635"/>
                <a:gridCol w="1778635"/>
              </a:tblGrid>
              <a:tr h="0">
                <a:tc gridSpan="5">
                  <a:txBody>
                    <a:bodyPr/>
                    <a:lstStyle/>
                    <a:p>
                      <a:pPr>
                        <a:lnSpc>
                          <a:spcPct val="115000"/>
                        </a:lnSpc>
                        <a:spcAft>
                          <a:spcPts val="0"/>
                        </a:spcAft>
                      </a:pPr>
                      <a:r>
                        <a:rPr lang="tr-TR" sz="1100" dirty="0">
                          <a:effectLst/>
                          <a:latin typeface="Candara" panose="020E0502030303020204" pitchFamily="34" charset="0"/>
                        </a:rPr>
                        <a:t>Basın ve Halkla İlişkiler Müşavirliği Arşiv İçeriği ve Bilgisi</a:t>
                      </a:r>
                      <a:endParaRPr lang="tr-TR" sz="1100" dirty="0">
                        <a:effectLst/>
                        <a:latin typeface="Candara" panose="020E0502030303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r>
              <a:tr h="0">
                <a:tc>
                  <a:txBody>
                    <a:bodyPr/>
                    <a:lstStyle/>
                    <a:p>
                      <a:pPr>
                        <a:lnSpc>
                          <a:spcPct val="115000"/>
                        </a:lnSpc>
                        <a:spcAft>
                          <a:spcPts val="0"/>
                        </a:spcAft>
                      </a:pPr>
                      <a:r>
                        <a:rPr lang="tr-TR" sz="1100" dirty="0">
                          <a:effectLst/>
                          <a:latin typeface="Candara" panose="020E0502030303020204" pitchFamily="34" charset="0"/>
                        </a:rPr>
                        <a:t>İçerik</a:t>
                      </a:r>
                      <a:endParaRPr lang="tr-TR" sz="1100" dirty="0">
                        <a:effectLst/>
                        <a:latin typeface="Candara" panose="020E0502030303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nSpc>
                          <a:spcPct val="115000"/>
                        </a:lnSpc>
                        <a:spcAft>
                          <a:spcPts val="0"/>
                        </a:spcAft>
                      </a:pPr>
                      <a:r>
                        <a:rPr lang="tr-TR" sz="1100">
                          <a:effectLst/>
                          <a:latin typeface="Candara" panose="020E0502030303020204" pitchFamily="34" charset="0"/>
                        </a:rPr>
                        <a:t>Tarih Aralığı</a:t>
                      </a:r>
                      <a:endParaRPr lang="tr-TR" sz="110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a:effectLst/>
                          <a:latin typeface="Candara" panose="020E0502030303020204" pitchFamily="34" charset="0"/>
                        </a:rPr>
                        <a:t>Depolanma Konumu</a:t>
                      </a:r>
                      <a:endParaRPr lang="tr-TR" sz="110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a:effectLst/>
                          <a:latin typeface="Candara" panose="020E0502030303020204" pitchFamily="34" charset="0"/>
                        </a:rPr>
                        <a:t>Boyut</a:t>
                      </a:r>
                      <a:endParaRPr lang="tr-TR" sz="110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a:effectLst/>
                          <a:latin typeface="Candara" panose="020E0502030303020204" pitchFamily="34" charset="0"/>
                        </a:rPr>
                        <a:t>Gereksinim</a:t>
                      </a:r>
                      <a:endParaRPr lang="tr-TR" sz="1100">
                        <a:effectLst/>
                        <a:latin typeface="Candara" panose="020E0502030303020204" pitchFamily="34" charset="0"/>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0">
                <a:tc rowSpan="2">
                  <a:txBody>
                    <a:bodyPr/>
                    <a:lstStyle/>
                    <a:p>
                      <a:pPr>
                        <a:lnSpc>
                          <a:spcPct val="115000"/>
                        </a:lnSpc>
                        <a:spcAft>
                          <a:spcPts val="0"/>
                        </a:spcAft>
                      </a:pPr>
                      <a:r>
                        <a:rPr lang="tr-TR" sz="1100" dirty="0">
                          <a:effectLst/>
                          <a:latin typeface="Candara" panose="020E0502030303020204" pitchFamily="34" charset="0"/>
                        </a:rPr>
                        <a:t>Fotoğraf ve  Video</a:t>
                      </a:r>
                      <a:endParaRPr lang="tr-TR" sz="1100" dirty="0">
                        <a:effectLst/>
                        <a:latin typeface="Candara" panose="020E0502030303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nSpc>
                          <a:spcPct val="115000"/>
                        </a:lnSpc>
                        <a:spcAft>
                          <a:spcPts val="0"/>
                        </a:spcAft>
                      </a:pPr>
                      <a:r>
                        <a:rPr lang="tr-TR" sz="1100">
                          <a:effectLst/>
                          <a:latin typeface="Candara" panose="020E0502030303020204" pitchFamily="34" charset="0"/>
                        </a:rPr>
                        <a:t>2008-2014</a:t>
                      </a:r>
                      <a:endParaRPr lang="tr-TR" sz="110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dirty="0">
                          <a:effectLst/>
                          <a:latin typeface="Candara" panose="020E0502030303020204" pitchFamily="34" charset="0"/>
                        </a:rPr>
                        <a:t>1 Bilgisayar</a:t>
                      </a:r>
                      <a:endParaRPr lang="tr-TR" sz="1100" dirty="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a:effectLst/>
                          <a:latin typeface="Candara" panose="020E0502030303020204" pitchFamily="34" charset="0"/>
                        </a:rPr>
                        <a:t>1,82 TB</a:t>
                      </a:r>
                      <a:endParaRPr lang="tr-TR" sz="110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a:effectLst/>
                          <a:latin typeface="Candara" panose="020E0502030303020204" pitchFamily="34" charset="0"/>
                        </a:rPr>
                        <a:t>Yedekleme, Güvenlik</a:t>
                      </a:r>
                      <a:endParaRPr lang="tr-TR" sz="1100">
                        <a:effectLst/>
                        <a:latin typeface="Candara" panose="020E0502030303020204" pitchFamily="34" charset="0"/>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0">
                <a:tc vMerge="1">
                  <a:txBody>
                    <a:bodyPr/>
                    <a:lstStyle/>
                    <a:p>
                      <a:endParaRPr lang="tr-TR"/>
                    </a:p>
                  </a:txBody>
                  <a:tcPr/>
                </a:tc>
                <a:tc>
                  <a:txBody>
                    <a:bodyPr/>
                    <a:lstStyle/>
                    <a:p>
                      <a:pPr>
                        <a:lnSpc>
                          <a:spcPct val="115000"/>
                        </a:lnSpc>
                        <a:spcAft>
                          <a:spcPts val="0"/>
                        </a:spcAft>
                      </a:pPr>
                      <a:r>
                        <a:rPr lang="tr-TR" sz="1100" dirty="0">
                          <a:effectLst/>
                          <a:latin typeface="Candara" panose="020E0502030303020204" pitchFamily="34" charset="0"/>
                        </a:rPr>
                        <a:t>1996-2009</a:t>
                      </a:r>
                      <a:endParaRPr lang="tr-TR" sz="1100" dirty="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dirty="0">
                          <a:effectLst/>
                          <a:latin typeface="Candara" panose="020E0502030303020204" pitchFamily="34" charset="0"/>
                        </a:rPr>
                        <a:t>Basılı olarak zarf ve kutular</a:t>
                      </a:r>
                      <a:endParaRPr lang="tr-TR" sz="1100" dirty="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dirty="0" smtClean="0">
                          <a:effectLst/>
                          <a:latin typeface="Candara" panose="020E0502030303020204" pitchFamily="34" charset="0"/>
                        </a:rPr>
                        <a:t>Bu belgelerin </a:t>
                      </a:r>
                      <a:r>
                        <a:rPr lang="tr-TR" sz="1100" dirty="0">
                          <a:effectLst/>
                          <a:latin typeface="Candara" panose="020E0502030303020204" pitchFamily="34" charset="0"/>
                        </a:rPr>
                        <a:t>taranarak elektronik ortama aktarımı halen devam etmektedir.</a:t>
                      </a:r>
                      <a:endParaRPr lang="tr-TR" sz="1100" dirty="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dirty="0">
                          <a:effectLst/>
                          <a:latin typeface="Candara" panose="020E0502030303020204" pitchFamily="34" charset="0"/>
                        </a:rPr>
                        <a:t>Elektronik ortama aktarım,</a:t>
                      </a:r>
                    </a:p>
                    <a:p>
                      <a:pPr>
                        <a:lnSpc>
                          <a:spcPct val="115000"/>
                        </a:lnSpc>
                        <a:spcAft>
                          <a:spcPts val="0"/>
                        </a:spcAft>
                      </a:pPr>
                      <a:r>
                        <a:rPr lang="tr-TR" sz="1100" dirty="0">
                          <a:effectLst/>
                          <a:latin typeface="Candara" panose="020E0502030303020204" pitchFamily="34" charset="0"/>
                        </a:rPr>
                        <a:t>Yedekleme, </a:t>
                      </a:r>
                    </a:p>
                    <a:p>
                      <a:pPr>
                        <a:lnSpc>
                          <a:spcPct val="115000"/>
                        </a:lnSpc>
                        <a:spcAft>
                          <a:spcPts val="0"/>
                        </a:spcAft>
                      </a:pPr>
                      <a:r>
                        <a:rPr lang="tr-TR" sz="1100" dirty="0">
                          <a:effectLst/>
                          <a:latin typeface="Candara" panose="020E0502030303020204" pitchFamily="34" charset="0"/>
                        </a:rPr>
                        <a:t>Güvenlik </a:t>
                      </a:r>
                      <a:endParaRPr lang="tr-TR" sz="1100" dirty="0">
                        <a:effectLst/>
                        <a:latin typeface="Candara" panose="020E0502030303020204" pitchFamily="34" charset="0"/>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0">
                <a:tc>
                  <a:txBody>
                    <a:bodyPr/>
                    <a:lstStyle/>
                    <a:p>
                      <a:pPr>
                        <a:lnSpc>
                          <a:spcPct val="115000"/>
                        </a:lnSpc>
                        <a:spcAft>
                          <a:spcPts val="0"/>
                        </a:spcAft>
                      </a:pPr>
                      <a:r>
                        <a:rPr lang="tr-TR" sz="1100" dirty="0">
                          <a:effectLst/>
                          <a:latin typeface="Candara" panose="020E0502030303020204" pitchFamily="34" charset="0"/>
                        </a:rPr>
                        <a:t>Tasarım Öğeleri (Afiş, Branda, Davetiye, Katalog, Kitap ve Dergiler </a:t>
                      </a:r>
                      <a:r>
                        <a:rPr lang="tr-TR" sz="1100" dirty="0" smtClean="0">
                          <a:effectLst/>
                          <a:latin typeface="Candara" panose="020E0502030303020204" pitchFamily="34" charset="0"/>
                        </a:rPr>
                        <a:t>vb.)</a:t>
                      </a:r>
                      <a:endParaRPr lang="tr-TR" sz="1100" dirty="0">
                        <a:effectLst/>
                        <a:latin typeface="Candara" panose="020E0502030303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nSpc>
                          <a:spcPct val="115000"/>
                        </a:lnSpc>
                        <a:spcAft>
                          <a:spcPts val="0"/>
                        </a:spcAft>
                      </a:pPr>
                      <a:r>
                        <a:rPr lang="tr-TR" sz="1100">
                          <a:effectLst/>
                          <a:latin typeface="Candara" panose="020E0502030303020204" pitchFamily="34" charset="0"/>
                        </a:rPr>
                        <a:t>2009-2014</a:t>
                      </a:r>
                      <a:endParaRPr lang="tr-TR" sz="110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dirty="0">
                          <a:effectLst/>
                          <a:latin typeface="Candara" panose="020E0502030303020204" pitchFamily="34" charset="0"/>
                        </a:rPr>
                        <a:t>Kişisel bilgisayarlar ve harici bellek</a:t>
                      </a:r>
                      <a:endParaRPr lang="tr-TR" sz="1100" dirty="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dirty="0">
                          <a:effectLst/>
                          <a:latin typeface="Candara" panose="020E0502030303020204" pitchFamily="34" charset="0"/>
                        </a:rPr>
                        <a:t>3 TB </a:t>
                      </a:r>
                      <a:endParaRPr lang="tr-TR" sz="1100" dirty="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dirty="0">
                          <a:effectLst/>
                          <a:latin typeface="Candara" panose="020E0502030303020204" pitchFamily="34" charset="0"/>
                        </a:rPr>
                        <a:t>Yedekleme, </a:t>
                      </a:r>
                    </a:p>
                    <a:p>
                      <a:pPr>
                        <a:lnSpc>
                          <a:spcPct val="115000"/>
                        </a:lnSpc>
                        <a:spcAft>
                          <a:spcPts val="0"/>
                        </a:spcAft>
                      </a:pPr>
                      <a:r>
                        <a:rPr lang="tr-TR" sz="1100" dirty="0">
                          <a:effectLst/>
                          <a:latin typeface="Candara" panose="020E0502030303020204" pitchFamily="34" charset="0"/>
                        </a:rPr>
                        <a:t>Güvenlik</a:t>
                      </a:r>
                      <a:endParaRPr lang="tr-TR" sz="1100" dirty="0">
                        <a:effectLst/>
                        <a:latin typeface="Candara" panose="020E0502030303020204" pitchFamily="34" charset="0"/>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0">
                <a:tc>
                  <a:txBody>
                    <a:bodyPr/>
                    <a:lstStyle/>
                    <a:p>
                      <a:pPr>
                        <a:lnSpc>
                          <a:spcPct val="115000"/>
                        </a:lnSpc>
                        <a:spcAft>
                          <a:spcPts val="0"/>
                        </a:spcAft>
                      </a:pPr>
                      <a:r>
                        <a:rPr lang="tr-TR" sz="1100">
                          <a:effectLst/>
                          <a:latin typeface="Candara" panose="020E0502030303020204" pitchFamily="34" charset="0"/>
                        </a:rPr>
                        <a:t>Video</a:t>
                      </a:r>
                      <a:endParaRPr lang="tr-TR" sz="1100">
                        <a:effectLst/>
                        <a:latin typeface="Candara" panose="020E0502030303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tr-TR" sz="1100">
                          <a:effectLst/>
                          <a:latin typeface="Candara" panose="020E0502030303020204" pitchFamily="34" charset="0"/>
                        </a:rPr>
                        <a:t>1987- 2004</a:t>
                      </a:r>
                      <a:endParaRPr lang="tr-TR" sz="1100">
                        <a:effectLst/>
                        <a:latin typeface="Candara" panose="020E0502030303020204" pitchFamily="34" charset="0"/>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tr-TR" sz="1100">
                          <a:effectLst/>
                          <a:latin typeface="Candara" panose="020E0502030303020204" pitchFamily="34" charset="0"/>
                        </a:rPr>
                        <a:t>Video kaset</a:t>
                      </a:r>
                      <a:endParaRPr lang="tr-TR" sz="1100">
                        <a:effectLst/>
                        <a:latin typeface="Candara" panose="020E0502030303020204" pitchFamily="34" charset="0"/>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tr-TR" sz="1100" dirty="0">
                          <a:effectLst/>
                          <a:latin typeface="Candara" panose="020E0502030303020204" pitchFamily="34" charset="0"/>
                        </a:rPr>
                        <a:t>Yaklaşık 1000 adet,</a:t>
                      </a:r>
                    </a:p>
                    <a:p>
                      <a:pPr>
                        <a:lnSpc>
                          <a:spcPct val="115000"/>
                        </a:lnSpc>
                        <a:spcAft>
                          <a:spcPts val="0"/>
                        </a:spcAft>
                      </a:pPr>
                      <a:r>
                        <a:rPr lang="tr-TR" sz="1100" dirty="0" smtClean="0">
                          <a:effectLst/>
                          <a:latin typeface="Candara" panose="020E0502030303020204" pitchFamily="34" charset="0"/>
                        </a:rPr>
                        <a:t>boyutu </a:t>
                      </a:r>
                      <a:r>
                        <a:rPr lang="tr-TR" sz="1100" dirty="0">
                          <a:effectLst/>
                          <a:latin typeface="Candara" panose="020E0502030303020204" pitchFamily="34" charset="0"/>
                        </a:rPr>
                        <a:t>bilinmiyor.</a:t>
                      </a:r>
                      <a:endParaRPr lang="tr-TR" sz="1100" dirty="0">
                        <a:effectLst/>
                        <a:latin typeface="Candara" panose="020E0502030303020204" pitchFamily="34" charset="0"/>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tr-TR" sz="1100" dirty="0">
                          <a:effectLst/>
                          <a:latin typeface="Candara" panose="020E0502030303020204" pitchFamily="34" charset="0"/>
                        </a:rPr>
                        <a:t>Elektronik ortama aktarım,</a:t>
                      </a:r>
                    </a:p>
                    <a:p>
                      <a:pPr>
                        <a:lnSpc>
                          <a:spcPct val="115000"/>
                        </a:lnSpc>
                        <a:spcAft>
                          <a:spcPts val="0"/>
                        </a:spcAft>
                      </a:pPr>
                      <a:r>
                        <a:rPr lang="tr-TR" sz="1100" dirty="0">
                          <a:effectLst/>
                          <a:latin typeface="Candara" panose="020E0502030303020204" pitchFamily="34" charset="0"/>
                        </a:rPr>
                        <a:t>Yedekleme, Güvenlik</a:t>
                      </a:r>
                      <a:endParaRPr lang="tr-TR" sz="1100" dirty="0">
                        <a:effectLst/>
                        <a:latin typeface="Candara" panose="020E0502030303020204" pitchFamily="34" charset="0"/>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5" name="Tablo 4"/>
          <p:cNvGraphicFramePr>
            <a:graphicFrameLocks noGrp="1"/>
          </p:cNvGraphicFramePr>
          <p:nvPr>
            <p:extLst>
              <p:ext uri="{D42A27DB-BD31-4B8C-83A1-F6EECF244321}">
                <p14:modId xmlns:p14="http://schemas.microsoft.com/office/powerpoint/2010/main" val="771292384"/>
              </p:ext>
            </p:extLst>
          </p:nvPr>
        </p:nvGraphicFramePr>
        <p:xfrm>
          <a:off x="2555776" y="4077072"/>
          <a:ext cx="6049010" cy="918718"/>
        </p:xfrm>
        <a:graphic>
          <a:graphicData uri="http://schemas.openxmlformats.org/drawingml/2006/table">
            <a:tbl>
              <a:tblPr firstRow="1" firstCol="1" bandRow="1">
                <a:effectLst>
                  <a:outerShdw blurRad="50800" dist="38100" algn="l" rotWithShape="0">
                    <a:prstClr val="black">
                      <a:alpha val="40000"/>
                    </a:prstClr>
                  </a:outerShdw>
                </a:effectLst>
                <a:tableStyleId>{22838BEF-8BB2-4498-84A7-C5851F593DF1}</a:tableStyleId>
              </a:tblPr>
              <a:tblGrid>
                <a:gridCol w="2577264"/>
                <a:gridCol w="1651836"/>
                <a:gridCol w="1819910"/>
              </a:tblGrid>
              <a:tr h="0">
                <a:tc gridSpan="3">
                  <a:txBody>
                    <a:bodyPr/>
                    <a:lstStyle/>
                    <a:p>
                      <a:pPr>
                        <a:lnSpc>
                          <a:spcPct val="115000"/>
                        </a:lnSpc>
                        <a:spcAft>
                          <a:spcPts val="0"/>
                        </a:spcAft>
                      </a:pPr>
                      <a:r>
                        <a:rPr lang="tr-TR" sz="1100" dirty="0">
                          <a:effectLst/>
                          <a:latin typeface="Candara" panose="020E0502030303020204" pitchFamily="34" charset="0"/>
                        </a:rPr>
                        <a:t>Basın ve Halkla İlişkiler Müşavirliği Arşiv Boyutu</a:t>
                      </a:r>
                      <a:endParaRPr lang="tr-TR" sz="1100" dirty="0">
                        <a:effectLst/>
                        <a:latin typeface="Candara" panose="020E0502030303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tr>
              <a:tr h="0">
                <a:tc rowSpan="2">
                  <a:txBody>
                    <a:bodyPr/>
                    <a:lstStyle/>
                    <a:p>
                      <a:pPr>
                        <a:lnSpc>
                          <a:spcPct val="115000"/>
                        </a:lnSpc>
                        <a:spcAft>
                          <a:spcPts val="0"/>
                        </a:spcAft>
                      </a:pPr>
                      <a:r>
                        <a:rPr lang="tr-TR" sz="1100" dirty="0" smtClean="0">
                          <a:effectLst/>
                          <a:latin typeface="Candara" panose="020E0502030303020204" pitchFamily="34" charset="0"/>
                        </a:rPr>
                        <a:t>Fotoğraf </a:t>
                      </a:r>
                      <a:r>
                        <a:rPr lang="tr-TR" sz="1100" dirty="0">
                          <a:effectLst/>
                          <a:latin typeface="Candara" panose="020E0502030303020204" pitchFamily="34" charset="0"/>
                        </a:rPr>
                        <a:t>ve Video</a:t>
                      </a:r>
                      <a:endParaRPr lang="tr-TR" sz="1100" dirty="0">
                        <a:effectLst/>
                        <a:latin typeface="Candara" panose="020E0502030303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tcPr>
                </a:tc>
                <a:tc>
                  <a:txBody>
                    <a:bodyPr/>
                    <a:lstStyle/>
                    <a:p>
                      <a:pPr>
                        <a:lnSpc>
                          <a:spcPct val="115000"/>
                        </a:lnSpc>
                        <a:spcAft>
                          <a:spcPts val="0"/>
                        </a:spcAft>
                      </a:pPr>
                      <a:r>
                        <a:rPr lang="tr-TR" sz="1100" dirty="0">
                          <a:effectLst/>
                          <a:latin typeface="Candara" panose="020E0502030303020204" pitchFamily="34" charset="0"/>
                        </a:rPr>
                        <a:t>Boş alan</a:t>
                      </a:r>
                      <a:endParaRPr lang="tr-TR" sz="1100" dirty="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a:effectLst/>
                          <a:latin typeface="Candara" panose="020E0502030303020204" pitchFamily="34" charset="0"/>
                        </a:rPr>
                        <a:t>318 GB </a:t>
                      </a:r>
                      <a:endParaRPr lang="tr-TR" sz="1100">
                        <a:effectLst/>
                        <a:latin typeface="Candara" panose="020E0502030303020204" pitchFamily="34" charset="0"/>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0">
                <a:tc vMerge="1">
                  <a:txBody>
                    <a:bodyPr/>
                    <a:lstStyle/>
                    <a:p>
                      <a:endParaRPr lang="tr-TR"/>
                    </a:p>
                  </a:txBody>
                  <a:tcPr/>
                </a:tc>
                <a:tc>
                  <a:txBody>
                    <a:bodyPr/>
                    <a:lstStyle/>
                    <a:p>
                      <a:pPr>
                        <a:lnSpc>
                          <a:spcPct val="115000"/>
                        </a:lnSpc>
                        <a:spcAft>
                          <a:spcPts val="0"/>
                        </a:spcAft>
                      </a:pPr>
                      <a:r>
                        <a:rPr lang="tr-TR" sz="1100" dirty="0">
                          <a:effectLst/>
                          <a:latin typeface="Candara" panose="020E0502030303020204" pitchFamily="34" charset="0"/>
                        </a:rPr>
                        <a:t>Toplam alan</a:t>
                      </a:r>
                      <a:endParaRPr lang="tr-TR" sz="1100" dirty="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dirty="0">
                          <a:effectLst/>
                          <a:latin typeface="Candara" panose="020E0502030303020204" pitchFamily="34" charset="0"/>
                        </a:rPr>
                        <a:t>1,8 TB </a:t>
                      </a:r>
                      <a:endParaRPr lang="tr-TR" sz="1100" dirty="0">
                        <a:effectLst/>
                        <a:latin typeface="Candara" panose="020E0502030303020204" pitchFamily="34" charset="0"/>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0">
                <a:tc rowSpan="2">
                  <a:txBody>
                    <a:bodyPr/>
                    <a:lstStyle/>
                    <a:p>
                      <a:pPr>
                        <a:lnSpc>
                          <a:spcPct val="115000"/>
                        </a:lnSpc>
                        <a:spcAft>
                          <a:spcPts val="0"/>
                        </a:spcAft>
                      </a:pPr>
                      <a:r>
                        <a:rPr lang="tr-TR" sz="1100" dirty="0">
                          <a:effectLst/>
                          <a:latin typeface="Candara" panose="020E0502030303020204" pitchFamily="34" charset="0"/>
                        </a:rPr>
                        <a:t>Tasarım Öğeleri (Afiş, Branda, Davetiye, Katalog, Kitap ve Dergiler </a:t>
                      </a:r>
                      <a:r>
                        <a:rPr lang="tr-TR" sz="1100" dirty="0" smtClean="0">
                          <a:effectLst/>
                          <a:latin typeface="Candara" panose="020E0502030303020204" pitchFamily="34" charset="0"/>
                        </a:rPr>
                        <a:t>vb.)</a:t>
                      </a:r>
                      <a:endParaRPr lang="tr-TR" sz="1100" dirty="0">
                        <a:effectLst/>
                        <a:latin typeface="Candara" panose="020E0502030303020204" pitchFamily="34" charset="0"/>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tr-TR" sz="1100" dirty="0">
                          <a:effectLst/>
                          <a:latin typeface="Candara" panose="020E0502030303020204" pitchFamily="34" charset="0"/>
                        </a:rPr>
                        <a:t>Boş alan</a:t>
                      </a:r>
                      <a:endParaRPr lang="tr-TR" sz="1100" dirty="0">
                        <a:effectLst/>
                        <a:latin typeface="Candara" panose="020E0502030303020204" pitchFamily="34" charset="0"/>
                        <a:ea typeface="Calibri"/>
                        <a:cs typeface="Times New Roman"/>
                      </a:endParaRPr>
                    </a:p>
                  </a:txBody>
                  <a:tcPr marL="68580" marR="68580" marT="0" marB="0" anchor="ctr"/>
                </a:tc>
                <a:tc>
                  <a:txBody>
                    <a:bodyPr/>
                    <a:lstStyle/>
                    <a:p>
                      <a:pPr>
                        <a:lnSpc>
                          <a:spcPct val="115000"/>
                        </a:lnSpc>
                        <a:spcAft>
                          <a:spcPts val="0"/>
                        </a:spcAft>
                      </a:pPr>
                      <a:r>
                        <a:rPr lang="tr-TR" sz="1100" dirty="0">
                          <a:effectLst/>
                          <a:latin typeface="Candara" panose="020E0502030303020204" pitchFamily="34" charset="0"/>
                        </a:rPr>
                        <a:t>1 TB </a:t>
                      </a:r>
                      <a:endParaRPr lang="tr-TR" sz="1100" dirty="0">
                        <a:effectLst/>
                        <a:latin typeface="Candara" panose="020E0502030303020204" pitchFamily="34" charset="0"/>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tcPr>
                </a:tc>
              </a:tr>
              <a:tr h="0">
                <a:tc vMerge="1">
                  <a:txBody>
                    <a:bodyPr/>
                    <a:lstStyle/>
                    <a:p>
                      <a:endParaRPr lang="tr-TR"/>
                    </a:p>
                  </a:txBody>
                  <a:tcPr/>
                </a:tc>
                <a:tc>
                  <a:txBody>
                    <a:bodyPr/>
                    <a:lstStyle/>
                    <a:p>
                      <a:pPr>
                        <a:lnSpc>
                          <a:spcPct val="115000"/>
                        </a:lnSpc>
                        <a:spcAft>
                          <a:spcPts val="0"/>
                        </a:spcAft>
                      </a:pPr>
                      <a:r>
                        <a:rPr lang="tr-TR" sz="1100">
                          <a:effectLst/>
                          <a:latin typeface="Candara" panose="020E0502030303020204" pitchFamily="34" charset="0"/>
                        </a:rPr>
                        <a:t>Toplam alan</a:t>
                      </a:r>
                      <a:endParaRPr lang="tr-TR" sz="1100">
                        <a:effectLst/>
                        <a:latin typeface="Candara" panose="020E0502030303020204" pitchFamily="34" charset="0"/>
                        <a:ea typeface="Calibri"/>
                        <a:cs typeface="Times New Roman"/>
                      </a:endParaRPr>
                    </a:p>
                  </a:txBody>
                  <a:tcPr marL="68580" marR="68580" marT="0" marB="0" anchor="ctr">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tr-TR" sz="1100" dirty="0">
                          <a:effectLst/>
                          <a:latin typeface="Candara" panose="020E0502030303020204" pitchFamily="34" charset="0"/>
                        </a:rPr>
                        <a:t>4 TB </a:t>
                      </a:r>
                      <a:endParaRPr lang="tr-TR" sz="1100" dirty="0">
                        <a:effectLst/>
                        <a:latin typeface="Candara" panose="020E0502030303020204" pitchFamily="34" charset="0"/>
                        <a:ea typeface="Calibri"/>
                        <a:cs typeface="Times New Roman"/>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
        <p:nvSpPr>
          <p:cNvPr id="7" name="Metin kutusu 6"/>
          <p:cNvSpPr txBox="1"/>
          <p:nvPr/>
        </p:nvSpPr>
        <p:spPr>
          <a:xfrm>
            <a:off x="281906" y="404664"/>
            <a:ext cx="8466558" cy="830997"/>
          </a:xfrm>
          <a:prstGeom prst="rect">
            <a:avLst/>
          </a:prstGeom>
          <a:noFill/>
        </p:spPr>
        <p:txBody>
          <a:bodyPr wrap="square" rtlCol="0">
            <a:spAutoFit/>
          </a:bodyPr>
          <a:lstStyle/>
          <a:p>
            <a:pPr marL="285750" indent="-285750">
              <a:buFont typeface="Wingdings" panose="05000000000000000000" pitchFamily="2" charset="2"/>
              <a:buChar char="v"/>
            </a:pPr>
            <a:r>
              <a:rPr lang="tr-TR" sz="1600" b="1" dirty="0" smtClean="0">
                <a:latin typeface="Candara" panose="020E0502030303020204" pitchFamily="34" charset="0"/>
              </a:rPr>
              <a:t>Arşiv</a:t>
            </a:r>
          </a:p>
          <a:p>
            <a:r>
              <a:rPr lang="tr-TR" sz="1600" dirty="0" smtClean="0">
                <a:latin typeface="Candara" panose="020E0502030303020204" pitchFamily="34" charset="0"/>
              </a:rPr>
              <a:t>Müşavirlik; Gazi Üniversitesinin görsel hafızasını zengin arşivinde saklayarak kurumsallaşma çalışmalarına destek vermektedir. </a:t>
            </a:r>
            <a:endParaRPr lang="tr-TR" sz="1600" dirty="0">
              <a:latin typeface="Candara" panose="020E0502030303020204" pitchFamily="34" charset="0"/>
            </a:endParaRPr>
          </a:p>
        </p:txBody>
      </p:sp>
      <p:pic>
        <p:nvPicPr>
          <p:cNvPr id="15"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371528"/>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362301" y="476672"/>
            <a:ext cx="8364164" cy="4985980"/>
          </a:xfrm>
          <a:prstGeom prst="rect">
            <a:avLst/>
          </a:prstGeom>
        </p:spPr>
        <p:txBody>
          <a:bodyPr wrap="square">
            <a:spAutoFit/>
          </a:bodyPr>
          <a:lstStyle/>
          <a:p>
            <a:pPr lvl="0" algn="ctr"/>
            <a:r>
              <a:rPr lang="tr-TR" b="1" dirty="0">
                <a:solidFill>
                  <a:schemeClr val="tx2">
                    <a:lumMod val="75000"/>
                  </a:schemeClr>
                </a:solidFill>
                <a:latin typeface="Candara" panose="020E0502030303020204" pitchFamily="34" charset="0"/>
              </a:rPr>
              <a:t>Basın ve Halkla İlişkiler </a:t>
            </a:r>
            <a:r>
              <a:rPr lang="tr-TR" b="1" dirty="0" smtClean="0">
                <a:solidFill>
                  <a:schemeClr val="tx2">
                    <a:lumMod val="75000"/>
                  </a:schemeClr>
                </a:solidFill>
                <a:latin typeface="Candara" panose="020E0502030303020204" pitchFamily="34" charset="0"/>
              </a:rPr>
              <a:t>Müşavirliğinin Görev Tanımı</a:t>
            </a:r>
            <a:endParaRPr lang="tr-TR" dirty="0">
              <a:solidFill>
                <a:schemeClr val="tx2">
                  <a:lumMod val="75000"/>
                </a:schemeClr>
              </a:solidFill>
              <a:latin typeface="Candara" panose="020E0502030303020204" pitchFamily="34" charset="0"/>
            </a:endParaRPr>
          </a:p>
          <a:p>
            <a:r>
              <a:rPr lang="tr-TR" b="1" i="1" dirty="0">
                <a:latin typeface="Cambria" panose="02040503050406030204" pitchFamily="18" charset="0"/>
              </a:rPr>
              <a:t> </a:t>
            </a:r>
            <a:r>
              <a:rPr lang="tr-TR" i="1" dirty="0">
                <a:latin typeface="Cambria" panose="02040503050406030204" pitchFamily="18" charset="0"/>
              </a:rPr>
              <a:t> </a:t>
            </a:r>
          </a:p>
          <a:p>
            <a:pPr marL="285750" indent="-285750" algn="just">
              <a:lnSpc>
                <a:spcPct val="150000"/>
              </a:lnSpc>
              <a:buFont typeface="Arial" panose="020B0604020202020204" pitchFamily="34" charset="0"/>
              <a:buChar char="•"/>
            </a:pPr>
            <a:r>
              <a:rPr lang="tr-TR" sz="1600" i="1" dirty="0">
                <a:latin typeface="Candara" panose="020E0502030303020204" pitchFamily="34" charset="0"/>
              </a:rPr>
              <a:t>Gazi Üniversitesinin basın ve halkla ilişkilerle ilgili faaliyetlerini planlamak ve bu faaliyetlerin belirli esaslara göre yürütülmesini sağlamak,</a:t>
            </a:r>
          </a:p>
          <a:p>
            <a:pPr marL="285750" indent="-285750" algn="just">
              <a:lnSpc>
                <a:spcPct val="150000"/>
              </a:lnSpc>
              <a:buFont typeface="Arial" panose="020B0604020202020204" pitchFamily="34" charset="0"/>
              <a:buChar char="•"/>
            </a:pPr>
            <a:r>
              <a:rPr lang="tr-TR" sz="1600" i="1" dirty="0">
                <a:latin typeface="Candara" panose="020E0502030303020204" pitchFamily="34" charset="0"/>
              </a:rPr>
              <a:t>Gazi Üniversitesinin medya ve hedef kitleleri ile olan ilişkilerini düzenlemek,</a:t>
            </a:r>
          </a:p>
          <a:p>
            <a:pPr marL="285750" indent="-285750" algn="just">
              <a:lnSpc>
                <a:spcPct val="150000"/>
              </a:lnSpc>
              <a:buFont typeface="Arial" panose="020B0604020202020204" pitchFamily="34" charset="0"/>
              <a:buChar char="•"/>
            </a:pPr>
            <a:r>
              <a:rPr lang="tr-TR" sz="1600" i="1" dirty="0" smtClean="0">
                <a:latin typeface="Candara" panose="020E0502030303020204" pitchFamily="34" charset="0"/>
              </a:rPr>
              <a:t>Gazi </a:t>
            </a:r>
            <a:r>
              <a:rPr lang="tr-TR" sz="1600" i="1" dirty="0">
                <a:latin typeface="Candara" panose="020E0502030303020204" pitchFamily="34" charset="0"/>
              </a:rPr>
              <a:t>Üniversitesi ve mensupları hakkında yazılı, görsel, işitsel ve internet medyasında çıkan haber, yorum ve eleştirileri takip ederek bunlar hakkında gereken işlemleri yapmak,</a:t>
            </a:r>
          </a:p>
          <a:p>
            <a:pPr marL="285750" indent="-285750" algn="just">
              <a:lnSpc>
                <a:spcPct val="150000"/>
              </a:lnSpc>
              <a:buFont typeface="Arial" panose="020B0604020202020204" pitchFamily="34" charset="0"/>
              <a:buChar char="•"/>
            </a:pPr>
            <a:r>
              <a:rPr lang="tr-TR" sz="1600" i="1" dirty="0">
                <a:latin typeface="Candara" panose="020E0502030303020204" pitchFamily="34" charset="0"/>
              </a:rPr>
              <a:t>Gazi Üniversitesine dair basın bültenleri ve duyuruları hazırlayarak bunların yayınlanması amacıyla medya kuruluşlarına </a:t>
            </a:r>
            <a:r>
              <a:rPr lang="tr-TR" sz="1600" i="1" dirty="0" smtClean="0">
                <a:latin typeface="Candara" panose="020E0502030303020204" pitchFamily="34" charset="0"/>
              </a:rPr>
              <a:t>göndermek,</a:t>
            </a:r>
            <a:endParaRPr lang="tr-TR" sz="1600" i="1" dirty="0">
              <a:latin typeface="Candara" panose="020E0502030303020204" pitchFamily="34" charset="0"/>
            </a:endParaRPr>
          </a:p>
          <a:p>
            <a:pPr marL="285750" indent="-285750" algn="just">
              <a:lnSpc>
                <a:spcPct val="150000"/>
              </a:lnSpc>
              <a:buFont typeface="Arial" panose="020B0604020202020204" pitchFamily="34" charset="0"/>
              <a:buChar char="•"/>
            </a:pPr>
            <a:r>
              <a:rPr lang="tr-TR" sz="1600" i="1" dirty="0" smtClean="0">
                <a:latin typeface="Candara" panose="020E0502030303020204" pitchFamily="34" charset="0"/>
              </a:rPr>
              <a:t>Gazi </a:t>
            </a:r>
            <a:r>
              <a:rPr lang="tr-TR" sz="1600" i="1" dirty="0">
                <a:latin typeface="Candara" panose="020E0502030303020204" pitchFamily="34" charset="0"/>
              </a:rPr>
              <a:t>Üniversitesinin etkinlik ve organizasyonlarında fotoğraf, kamera çekimi yapmak ve bunların arşivlerini tutmak,</a:t>
            </a:r>
          </a:p>
          <a:p>
            <a:pPr marL="285750" indent="-285750" algn="just">
              <a:lnSpc>
                <a:spcPct val="150000"/>
              </a:lnSpc>
              <a:buFont typeface="Arial" panose="020B0604020202020204" pitchFamily="34" charset="0"/>
              <a:buChar char="•"/>
            </a:pPr>
            <a:r>
              <a:rPr lang="tr-TR" sz="1600" i="1" dirty="0">
                <a:latin typeface="Candara" panose="020E0502030303020204" pitchFamily="34" charset="0"/>
              </a:rPr>
              <a:t>Etkinlik ve organizasyonların yanı sıra tanıtım faaliyetleri için grafik tasarım işlerini yürütmek,</a:t>
            </a:r>
          </a:p>
          <a:p>
            <a:pPr marL="285750" indent="-285750" algn="just">
              <a:lnSpc>
                <a:spcPct val="150000"/>
              </a:lnSpc>
              <a:buFont typeface="Arial" panose="020B0604020202020204" pitchFamily="34" charset="0"/>
              <a:buChar char="•"/>
            </a:pPr>
            <a:r>
              <a:rPr lang="tr-TR" sz="1600" i="1" dirty="0">
                <a:latin typeface="Candara" panose="020E0502030303020204" pitchFamily="34" charset="0"/>
              </a:rPr>
              <a:t>Gazi Üniversitesi Rektörü adına özel günlere ilişkin mesajlar </a:t>
            </a:r>
            <a:r>
              <a:rPr lang="tr-TR" sz="1600" i="1" dirty="0" smtClean="0">
                <a:latin typeface="Candara" panose="020E0502030303020204" pitchFamily="34" charset="0"/>
              </a:rPr>
              <a:t>hazırlamak.</a:t>
            </a:r>
            <a:endParaRPr lang="tr-TR" sz="1600" i="1" dirty="0">
              <a:latin typeface="Candara" panose="020E0502030303020204" pitchFamily="34" charset="0"/>
            </a:endParaRPr>
          </a:p>
          <a:p>
            <a:pPr algn="ctr"/>
            <a:endParaRPr lang="tr-TR" dirty="0">
              <a:latin typeface="Candara" panose="020E0502030303020204" pitchFamily="34" charset="0"/>
            </a:endParaRPr>
          </a:p>
        </p:txBody>
      </p:sp>
    </p:spTree>
    <p:extLst>
      <p:ext uri="{BB962C8B-B14F-4D97-AF65-F5344CB8AC3E}">
        <p14:creationId xmlns:p14="http://schemas.microsoft.com/office/powerpoint/2010/main" val="1172908316"/>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207329" y="188640"/>
            <a:ext cx="8660909" cy="1738938"/>
          </a:xfrm>
          <a:prstGeom prst="rect">
            <a:avLst/>
          </a:prstGeom>
        </p:spPr>
        <p:txBody>
          <a:bodyPr wrap="square">
            <a:spAutoFit/>
          </a:bodyPr>
          <a:lstStyle/>
          <a:p>
            <a:pPr algn="just"/>
            <a:endParaRPr lang="tr-TR" sz="1100" b="1" dirty="0">
              <a:solidFill>
                <a:schemeClr val="tx2">
                  <a:lumMod val="75000"/>
                </a:schemeClr>
              </a:solidFill>
              <a:latin typeface="Candara" panose="020E0502030303020204" pitchFamily="34" charset="0"/>
            </a:endParaRPr>
          </a:p>
          <a:p>
            <a:pPr marL="285750" indent="-285750" algn="just">
              <a:buFont typeface="Wingdings" panose="05000000000000000000" pitchFamily="2" charset="2"/>
              <a:buChar char="v"/>
            </a:pPr>
            <a:r>
              <a:rPr lang="tr-TR" sz="1600" b="1" dirty="0" smtClean="0">
                <a:latin typeface="Candara" panose="020E0502030303020204" pitchFamily="34" charset="0"/>
              </a:rPr>
              <a:t>Grafik </a:t>
            </a:r>
            <a:r>
              <a:rPr lang="tr-TR" sz="1600" b="1" dirty="0">
                <a:latin typeface="Candara" panose="020E0502030303020204" pitchFamily="34" charset="0"/>
              </a:rPr>
              <a:t>Tasarım </a:t>
            </a:r>
            <a:endParaRPr lang="tr-TR" sz="1600" dirty="0">
              <a:latin typeface="Candara" panose="020E0502030303020204" pitchFamily="34" charset="0"/>
            </a:endParaRPr>
          </a:p>
          <a:p>
            <a:pPr algn="just"/>
            <a:r>
              <a:rPr lang="tr-TR" sz="1600" dirty="0">
                <a:latin typeface="Candara" panose="020E0502030303020204" pitchFamily="34" charset="0"/>
              </a:rPr>
              <a:t>Başta Rektörlük olmak üzere Üniversite geneline kartvizit, broşür, davetiye, katalog, albüm, afiş gibi görsel unsurların tasarımından sorumludur. Bunların yanı sıra 4 adet totemin görselleri de bu ekip tarafından hazırlanmaktadır. </a:t>
            </a:r>
            <a:endParaRPr lang="tr-TR" sz="1600" b="1" dirty="0">
              <a:solidFill>
                <a:schemeClr val="tx2">
                  <a:lumMod val="75000"/>
                </a:schemeClr>
              </a:solidFill>
              <a:latin typeface="Candara" panose="020E0502030303020204" pitchFamily="34" charset="0"/>
            </a:endParaRPr>
          </a:p>
          <a:p>
            <a:pPr lvl="0" algn="just"/>
            <a:endParaRPr lang="tr-TR" sz="1600" b="1" dirty="0">
              <a:solidFill>
                <a:schemeClr val="tx2">
                  <a:lumMod val="75000"/>
                </a:schemeClr>
              </a:solidFill>
              <a:latin typeface="Candara" panose="020E0502030303020204" pitchFamily="34" charset="0"/>
            </a:endParaRPr>
          </a:p>
          <a:p>
            <a:pPr algn="just"/>
            <a:endParaRPr lang="tr-TR" sz="1600" b="1" dirty="0">
              <a:solidFill>
                <a:schemeClr val="tx2">
                  <a:lumMod val="75000"/>
                </a:schemeClr>
              </a:solidFill>
              <a:latin typeface="Candara" panose="020E0502030303020204" pitchFamily="34" charset="0"/>
            </a:endParaRPr>
          </a:p>
        </p:txBody>
      </p:sp>
      <p:pic>
        <p:nvPicPr>
          <p:cNvPr id="4098" name="Picture 2" descr="D:\Etkinlik Görselleri\tasavvuf konseri.jpg.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0465" y="3645024"/>
            <a:ext cx="3377731" cy="1932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099" name="Picture 3" descr="D:\Etkinlik Görselleri\muharrem progra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85329" y="1196752"/>
            <a:ext cx="3265529" cy="23091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0" name="Picture 4" descr="D:\Etkinlik Görselleri\goramafiş.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906" y="2132856"/>
            <a:ext cx="2348008" cy="3312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101" name="Picture 5" descr="D:\Etkinlik Görselleri\farkındalık.jpe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71800" y="1731633"/>
            <a:ext cx="2341640" cy="33123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999614498"/>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201508" y="260648"/>
            <a:ext cx="8546956" cy="2308324"/>
          </a:xfrm>
          <a:prstGeom prst="rect">
            <a:avLst/>
          </a:prstGeom>
        </p:spPr>
        <p:txBody>
          <a:bodyPr wrap="square">
            <a:spAutoFit/>
          </a:bodyPr>
          <a:lstStyle/>
          <a:p>
            <a:pPr lvl="0" algn="just"/>
            <a:endParaRPr lang="tr-TR" sz="1600" b="1" dirty="0" smtClean="0">
              <a:solidFill>
                <a:schemeClr val="tx2">
                  <a:lumMod val="75000"/>
                </a:schemeClr>
              </a:solidFill>
              <a:latin typeface="Candara" panose="020E0502030303020204" pitchFamily="34" charset="0"/>
            </a:endParaRPr>
          </a:p>
          <a:p>
            <a:pPr marL="285750" indent="-285750" algn="just">
              <a:buFont typeface="Wingdings" panose="05000000000000000000" pitchFamily="2" charset="2"/>
              <a:buChar char="v"/>
            </a:pPr>
            <a:r>
              <a:rPr lang="tr-TR" sz="1600" b="1" dirty="0" err="1" smtClean="0">
                <a:latin typeface="Candara" panose="020E0502030303020204" pitchFamily="34" charset="0"/>
              </a:rPr>
              <a:t>GaziHaber</a:t>
            </a:r>
            <a:r>
              <a:rPr lang="tr-TR" sz="1600" b="1" dirty="0" smtClean="0">
                <a:latin typeface="Candara" panose="020E0502030303020204" pitchFamily="34" charset="0"/>
              </a:rPr>
              <a:t> </a:t>
            </a:r>
            <a:r>
              <a:rPr lang="tr-TR" sz="1600" b="1" dirty="0">
                <a:latin typeface="Candara" panose="020E0502030303020204" pitchFamily="34" charset="0"/>
              </a:rPr>
              <a:t>Dergisi </a:t>
            </a:r>
            <a:endParaRPr lang="tr-TR" sz="1600" dirty="0">
              <a:latin typeface="Candara" panose="020E0502030303020204" pitchFamily="34" charset="0"/>
            </a:endParaRPr>
          </a:p>
          <a:p>
            <a:pPr algn="just"/>
            <a:r>
              <a:rPr lang="tr-TR" sz="1600" dirty="0" smtClean="0">
                <a:latin typeface="Candara" panose="020E0502030303020204" pitchFamily="34" charset="0"/>
              </a:rPr>
              <a:t>İnternet üzerinden aylık </a:t>
            </a:r>
            <a:r>
              <a:rPr lang="tr-TR" sz="1600" dirty="0">
                <a:latin typeface="Candara" panose="020E0502030303020204" pitchFamily="34" charset="0"/>
              </a:rPr>
              <a:t>(yaz dönemlerinde iki aylık) periyotta yayınlanan kurumsal haber </a:t>
            </a:r>
            <a:r>
              <a:rPr lang="tr-TR" sz="1600" dirty="0" smtClean="0">
                <a:latin typeface="Candara" panose="020E0502030303020204" pitchFamily="34" charset="0"/>
              </a:rPr>
              <a:t>bülteninde; Üniversite </a:t>
            </a:r>
            <a:r>
              <a:rPr lang="tr-TR" sz="1600" dirty="0">
                <a:latin typeface="Candara" panose="020E0502030303020204" pitchFamily="34" charset="0"/>
              </a:rPr>
              <a:t>genelinde gerçekleştirilen etkinlikler muhabirler tarafından takip edilerek haberleştirilir. Yanı sıra öğretim üyelerinden gelen haber, yazı ve röportajlar da dergide yer bulmaktadır. Ekip derginin yanı sıra belli başlı önemli haberlerin ulusal medyaya duyurulması işinden de sorumludur. </a:t>
            </a:r>
            <a:endParaRPr lang="tr-TR" sz="1600" dirty="0" smtClean="0">
              <a:latin typeface="Candara" panose="020E0502030303020204" pitchFamily="34" charset="0"/>
            </a:endParaRPr>
          </a:p>
          <a:p>
            <a:pPr algn="just"/>
            <a:endParaRPr lang="tr-TR" sz="1600" dirty="0">
              <a:latin typeface="Candara" panose="020E0502030303020204" pitchFamily="34" charset="0"/>
            </a:endParaRPr>
          </a:p>
          <a:p>
            <a:pPr lvl="0" algn="just"/>
            <a:endParaRPr lang="tr-TR" sz="1600" b="1" dirty="0">
              <a:solidFill>
                <a:schemeClr val="tx2">
                  <a:lumMod val="75000"/>
                </a:schemeClr>
              </a:solidFill>
              <a:latin typeface="Candara" panose="020E0502030303020204" pitchFamily="34" charset="0"/>
            </a:endParaRPr>
          </a:p>
        </p:txBody>
      </p:sp>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060" y="2168179"/>
            <a:ext cx="2344724" cy="3216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5210" y="2168051"/>
            <a:ext cx="2357616" cy="32162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2481" y="2168178"/>
            <a:ext cx="2385010" cy="32161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77976328"/>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281906" y="373327"/>
            <a:ext cx="8466558" cy="4770537"/>
          </a:xfrm>
          <a:prstGeom prst="rect">
            <a:avLst/>
          </a:prstGeom>
        </p:spPr>
        <p:txBody>
          <a:bodyPr wrap="square">
            <a:spAutoFit/>
          </a:bodyPr>
          <a:lstStyle/>
          <a:p>
            <a:pPr algn="just"/>
            <a:r>
              <a:rPr lang="tr-TR" sz="1600" b="1" dirty="0" smtClean="0">
                <a:solidFill>
                  <a:schemeClr val="accent1">
                    <a:lumMod val="50000"/>
                  </a:schemeClr>
                </a:solidFill>
                <a:latin typeface="Candara" panose="020E0502030303020204" pitchFamily="34" charset="0"/>
              </a:rPr>
              <a:t>Web Sayfası</a:t>
            </a:r>
          </a:p>
          <a:p>
            <a:pPr algn="just"/>
            <a:endParaRPr lang="tr-TR" sz="1600" dirty="0" smtClean="0">
              <a:latin typeface="Candara" panose="020E0502030303020204" pitchFamily="34" charset="0"/>
            </a:endParaRPr>
          </a:p>
          <a:p>
            <a:pPr algn="just"/>
            <a:endParaRPr lang="tr-TR" sz="1600" dirty="0">
              <a:latin typeface="Candara" panose="020E0502030303020204" pitchFamily="34" charset="0"/>
            </a:endParaRPr>
          </a:p>
          <a:p>
            <a:pPr algn="just"/>
            <a:r>
              <a:rPr lang="tr-TR" sz="1600" b="1" i="1" dirty="0" smtClean="0">
                <a:solidFill>
                  <a:schemeClr val="accent1">
                    <a:lumMod val="50000"/>
                  </a:schemeClr>
                </a:solidFill>
                <a:latin typeface="Candara" panose="020E0502030303020204" pitchFamily="34" charset="0"/>
              </a:rPr>
              <a:t>Haberler</a:t>
            </a:r>
            <a:r>
              <a:rPr lang="tr-TR" sz="1600" dirty="0" smtClean="0">
                <a:latin typeface="Candara" panose="020E0502030303020204" pitchFamily="34" charset="0"/>
              </a:rPr>
              <a:t> </a:t>
            </a:r>
            <a:r>
              <a:rPr lang="tr-TR" sz="1600" dirty="0">
                <a:latin typeface="Candara" panose="020E0502030303020204" pitchFamily="34" charset="0"/>
              </a:rPr>
              <a:t>kısmında birimimizce takip edilen ve ulusal ya da uluslararası çapta ses getiren üniversite etkinlikleri görsellerle zenginleştirilerek haberleştirilir.  </a:t>
            </a:r>
            <a:endParaRPr lang="tr-TR" sz="1600" dirty="0" smtClean="0">
              <a:latin typeface="Candara" panose="020E0502030303020204" pitchFamily="34" charset="0"/>
            </a:endParaRPr>
          </a:p>
          <a:p>
            <a:pPr algn="just"/>
            <a:endParaRPr lang="tr-TR" sz="1600" dirty="0">
              <a:latin typeface="Candara" panose="020E0502030303020204" pitchFamily="34" charset="0"/>
            </a:endParaRPr>
          </a:p>
          <a:p>
            <a:pPr algn="just"/>
            <a:r>
              <a:rPr lang="tr-TR" sz="1600" b="1" i="1" dirty="0" smtClean="0">
                <a:solidFill>
                  <a:schemeClr val="accent1">
                    <a:lumMod val="50000"/>
                  </a:schemeClr>
                </a:solidFill>
                <a:latin typeface="Candara" panose="020E0502030303020204" pitchFamily="34" charset="0"/>
              </a:rPr>
              <a:t>Etkinlikler</a:t>
            </a:r>
            <a:r>
              <a:rPr lang="tr-TR" sz="1600" dirty="0" smtClean="0">
                <a:latin typeface="Candara" panose="020E0502030303020204" pitchFamily="34" charset="0"/>
              </a:rPr>
              <a:t> kısmında içerisinde bulunulan haftada düzenlenecek etkinlikler yer, tarih, saat ve varsa görsel bilgileriyle birlikte gösterilmektedir. </a:t>
            </a:r>
          </a:p>
          <a:p>
            <a:pPr algn="just"/>
            <a:endParaRPr lang="tr-TR" sz="1600" dirty="0">
              <a:latin typeface="Candara" panose="020E0502030303020204" pitchFamily="34" charset="0"/>
            </a:endParaRPr>
          </a:p>
          <a:p>
            <a:pPr algn="just"/>
            <a:r>
              <a:rPr lang="tr-TR" sz="1600" b="1" i="1" dirty="0" smtClean="0">
                <a:solidFill>
                  <a:schemeClr val="accent1">
                    <a:lumMod val="50000"/>
                  </a:schemeClr>
                </a:solidFill>
                <a:latin typeface="Candara" panose="020E0502030303020204" pitchFamily="34" charset="0"/>
              </a:rPr>
              <a:t>Röportajlar</a:t>
            </a:r>
            <a:r>
              <a:rPr lang="tr-TR" sz="1600" dirty="0" smtClean="0">
                <a:latin typeface="Candara" panose="020E0502030303020204" pitchFamily="34" charset="0"/>
              </a:rPr>
              <a:t> kısmında üniversite bünyesinde faaliyet gösteren akademik ve idari birimlerin tanıtılması, etkinlik ve yeniliklerinden haberdar olunması amacıyla yetkililer veya yöneticilerle yapılan röportajlar yer almaktadır. </a:t>
            </a:r>
            <a:endParaRPr lang="tr-TR" sz="1600" dirty="0">
              <a:latin typeface="Candara" panose="020E0502030303020204" pitchFamily="34" charset="0"/>
            </a:endParaRPr>
          </a:p>
          <a:p>
            <a:pPr algn="just"/>
            <a:endParaRPr lang="tr-TR" sz="1600" dirty="0" smtClean="0">
              <a:latin typeface="Candara" panose="020E0502030303020204" pitchFamily="34" charset="0"/>
            </a:endParaRPr>
          </a:p>
          <a:p>
            <a:pPr algn="just"/>
            <a:r>
              <a:rPr lang="tr-TR" sz="1600" b="1" i="1" dirty="0" smtClean="0">
                <a:solidFill>
                  <a:schemeClr val="accent1">
                    <a:lumMod val="50000"/>
                  </a:schemeClr>
                </a:solidFill>
                <a:latin typeface="Candara" panose="020E0502030303020204" pitchFamily="34" charset="0"/>
              </a:rPr>
              <a:t>Duyurular</a:t>
            </a:r>
            <a:r>
              <a:rPr lang="tr-TR" sz="1600" dirty="0" smtClean="0">
                <a:latin typeface="Candara" panose="020E0502030303020204" pitchFamily="34" charset="0"/>
              </a:rPr>
              <a:t> kısmında kadro-sınav ilanları, eğitim-öğretime dair güncellemeler ve kurs-eğitim duyuruları ile Önemli Duyurular kısmında Rektörlük basın açıklamaları yer almaktadır. </a:t>
            </a:r>
          </a:p>
          <a:p>
            <a:pPr algn="just"/>
            <a:endParaRPr lang="tr-TR" sz="1600" dirty="0">
              <a:latin typeface="Candara" panose="020E0502030303020204" pitchFamily="34" charset="0"/>
            </a:endParaRPr>
          </a:p>
          <a:p>
            <a:pPr algn="just"/>
            <a:r>
              <a:rPr lang="tr-TR" sz="1600" b="1" i="1" dirty="0" smtClean="0">
                <a:solidFill>
                  <a:schemeClr val="accent1">
                    <a:lumMod val="50000"/>
                  </a:schemeClr>
                </a:solidFill>
                <a:latin typeface="Candara" panose="020E0502030303020204" pitchFamily="34" charset="0"/>
              </a:rPr>
              <a:t>Videolar</a:t>
            </a:r>
            <a:r>
              <a:rPr lang="tr-TR" sz="1600" dirty="0" smtClean="0">
                <a:latin typeface="Candara" panose="020E0502030303020204" pitchFamily="34" charset="0"/>
              </a:rPr>
              <a:t> kısmında ise, tanıtım filmlerinin yanı sıra başta TRT olmak üzere ulusal kanallarda yayına katılan Gazi Üniversitesi öğretim üyelerinin program videoları gösterilmektedir. </a:t>
            </a:r>
          </a:p>
          <a:p>
            <a:pPr algn="just"/>
            <a:endParaRPr lang="tr-TR" sz="1600" dirty="0" smtClean="0">
              <a:latin typeface="Candara" panose="020E0502030303020204" pitchFamily="34" charset="0"/>
            </a:endParaRPr>
          </a:p>
        </p:txBody>
      </p:sp>
    </p:spTree>
    <p:extLst>
      <p:ext uri="{BB962C8B-B14F-4D97-AF65-F5344CB8AC3E}">
        <p14:creationId xmlns:p14="http://schemas.microsoft.com/office/powerpoint/2010/main" val="322580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390222" y="1040131"/>
            <a:ext cx="2376264" cy="2500685"/>
          </a:xfrm>
          <a:prstGeom prst="rect">
            <a:avLst/>
          </a:prstGeom>
          <a:noFill/>
        </p:spPr>
        <p:txBody>
          <a:bodyPr wrap="square" rtlCol="0">
            <a:spAutoFit/>
          </a:bodyPr>
          <a:lstStyle/>
          <a:p>
            <a:pPr marL="285750" indent="-285750" algn="just">
              <a:buFont typeface="Wingdings" panose="05000000000000000000" pitchFamily="2" charset="2"/>
              <a:buChar char="v"/>
            </a:pPr>
            <a:r>
              <a:rPr lang="tr-TR" sz="1600" b="1" dirty="0" smtClean="0">
                <a:latin typeface="Candara" panose="020E0502030303020204" pitchFamily="34" charset="0"/>
              </a:rPr>
              <a:t>Web </a:t>
            </a:r>
            <a:r>
              <a:rPr lang="tr-TR" sz="1600" b="1" dirty="0">
                <a:latin typeface="Candara" panose="020E0502030303020204" pitchFamily="34" charset="0"/>
              </a:rPr>
              <a:t>Sayfası </a:t>
            </a:r>
          </a:p>
          <a:p>
            <a:pPr algn="just"/>
            <a:endParaRPr lang="tr-TR" sz="1050" b="1" dirty="0">
              <a:latin typeface="Candara" panose="020E0502030303020204" pitchFamily="34" charset="0"/>
            </a:endParaRPr>
          </a:p>
          <a:p>
            <a:pPr algn="r"/>
            <a:r>
              <a:rPr lang="tr-TR" sz="1600" dirty="0">
                <a:latin typeface="Candara" panose="020E0502030303020204" pitchFamily="34" charset="0"/>
              </a:rPr>
              <a:t>Üniversite web sayfasının </a:t>
            </a:r>
            <a:r>
              <a:rPr lang="tr-TR" sz="1600" b="1" i="1" dirty="0" smtClean="0">
                <a:latin typeface="Candara" panose="020E0502030303020204" pitchFamily="34" charset="0"/>
              </a:rPr>
              <a:t>Haberler-Duyurular-Röportajlar-Videolar</a:t>
            </a:r>
            <a:r>
              <a:rPr lang="tr-TR" sz="1600" dirty="0" smtClean="0">
                <a:latin typeface="Candara" panose="020E0502030303020204" pitchFamily="34" charset="0"/>
              </a:rPr>
              <a:t> </a:t>
            </a:r>
            <a:r>
              <a:rPr lang="tr-TR" dirty="0">
                <a:latin typeface="Candara" panose="020E0502030303020204" pitchFamily="34" charset="0"/>
              </a:rPr>
              <a:t>ve</a:t>
            </a:r>
            <a:r>
              <a:rPr lang="tr-TR" sz="1600" dirty="0">
                <a:latin typeface="Candara" panose="020E0502030303020204" pitchFamily="34" charset="0"/>
              </a:rPr>
              <a:t> </a:t>
            </a:r>
            <a:r>
              <a:rPr lang="tr-TR" sz="1600" b="1" i="1" dirty="0">
                <a:latin typeface="Candara" panose="020E0502030303020204" pitchFamily="34" charset="0"/>
              </a:rPr>
              <a:t>Etkinlikler </a:t>
            </a:r>
            <a:r>
              <a:rPr lang="tr-TR" sz="1600" dirty="0">
                <a:latin typeface="Candara" panose="020E0502030303020204" pitchFamily="34" charset="0"/>
              </a:rPr>
              <a:t>bölümleri Müşavirlik tarafından güncellenmektedir. </a:t>
            </a:r>
            <a:endParaRPr lang="tr-TR" sz="1600" dirty="0" smtClean="0">
              <a:latin typeface="Candara" panose="020E0502030303020204" pitchFamily="34" charset="0"/>
            </a:endParaRPr>
          </a:p>
          <a:p>
            <a:pPr algn="r"/>
            <a:endParaRPr lang="tr-TR" sz="1600" dirty="0">
              <a:latin typeface="Candara" panose="020E0502030303020204" pitchFamily="34" charset="0"/>
            </a:endParaRPr>
          </a:p>
          <a:p>
            <a:pPr algn="r"/>
            <a:r>
              <a:rPr lang="tr-TR" sz="1600" dirty="0" smtClean="0">
                <a:latin typeface="Candara" panose="020E0502030303020204" pitchFamily="34" charset="0"/>
              </a:rPr>
              <a:t> </a:t>
            </a:r>
            <a:endParaRPr lang="tr-TR" sz="1600" dirty="0">
              <a:latin typeface="Candara" panose="020E0502030303020204" pitchFamily="34" charset="0"/>
            </a:endParaRPr>
          </a:p>
        </p:txBody>
      </p:sp>
      <p:pic>
        <p:nvPicPr>
          <p:cNvPr id="2050" name="Picture 2" descr="C:\Users\user\Desktop\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175334"/>
            <a:ext cx="6016219" cy="53985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6294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378404" y="335304"/>
            <a:ext cx="9018132" cy="1077218"/>
          </a:xfrm>
          <a:prstGeom prst="rect">
            <a:avLst/>
          </a:prstGeom>
          <a:noFill/>
        </p:spPr>
        <p:txBody>
          <a:bodyPr wrap="square" rtlCol="0">
            <a:spAutoFit/>
          </a:bodyPr>
          <a:lstStyle/>
          <a:p>
            <a:r>
              <a:rPr lang="tr-TR" sz="1600" b="1" dirty="0" smtClean="0">
                <a:solidFill>
                  <a:schemeClr val="accent1">
                    <a:lumMod val="50000"/>
                  </a:schemeClr>
                </a:solidFill>
                <a:latin typeface="Candara" panose="020E0502030303020204" pitchFamily="34" charset="0"/>
              </a:rPr>
              <a:t>Sosyal Medya</a:t>
            </a:r>
          </a:p>
          <a:p>
            <a:endParaRPr lang="tr-TR" sz="1600" b="1" dirty="0">
              <a:latin typeface="Candara" panose="020E0502030303020204" pitchFamily="34" charset="0"/>
            </a:endParaRPr>
          </a:p>
          <a:p>
            <a:r>
              <a:rPr lang="tr-TR" sz="1600" dirty="0" smtClean="0">
                <a:latin typeface="Candara" panose="020E0502030303020204" pitchFamily="34" charset="0"/>
              </a:rPr>
              <a:t>Gazi Üniversitesi, çağımızın 1 numaralı iletişim mecrası olan sosyal medyada </a:t>
            </a:r>
            <a:r>
              <a:rPr lang="tr-TR" sz="1600" dirty="0" err="1" smtClean="0">
                <a:latin typeface="Candara" panose="020E0502030303020204" pitchFamily="34" charset="0"/>
              </a:rPr>
              <a:t>Twitter</a:t>
            </a:r>
            <a:r>
              <a:rPr lang="tr-TR" sz="1600" dirty="0" smtClean="0">
                <a:latin typeface="Candara" panose="020E0502030303020204" pitchFamily="34" charset="0"/>
              </a:rPr>
              <a:t>, Facebook, </a:t>
            </a:r>
            <a:r>
              <a:rPr lang="tr-TR" sz="1600" dirty="0" err="1" smtClean="0">
                <a:latin typeface="Candara" panose="020E0502030303020204" pitchFamily="34" charset="0"/>
              </a:rPr>
              <a:t>Instagram</a:t>
            </a:r>
            <a:r>
              <a:rPr lang="tr-TR" sz="1600" dirty="0" smtClean="0">
                <a:latin typeface="Candara" panose="020E0502030303020204" pitchFamily="34" charset="0"/>
              </a:rPr>
              <a:t> ve </a:t>
            </a:r>
            <a:r>
              <a:rPr lang="tr-TR" sz="1600" dirty="0" err="1" smtClean="0">
                <a:latin typeface="Candara" panose="020E0502030303020204" pitchFamily="34" charset="0"/>
              </a:rPr>
              <a:t>Foursquare</a:t>
            </a:r>
            <a:r>
              <a:rPr lang="tr-TR" sz="1600" dirty="0">
                <a:latin typeface="Candara" panose="020E0502030303020204" pitchFamily="34" charset="0"/>
              </a:rPr>
              <a:t> </a:t>
            </a:r>
            <a:r>
              <a:rPr lang="tr-TR" sz="1600" dirty="0" smtClean="0">
                <a:latin typeface="Candara" panose="020E0502030303020204" pitchFamily="34" charset="0"/>
              </a:rPr>
              <a:t>hesapları vasıtasıyla hedef kitleleriyle iletişimini sürekli canlı tutmaktadır.   </a:t>
            </a:r>
            <a:endParaRPr lang="tr-TR" sz="1600" dirty="0">
              <a:latin typeface="Candara" panose="020E0502030303020204" pitchFamily="34" charset="0"/>
            </a:endParaRPr>
          </a:p>
        </p:txBody>
      </p:sp>
      <p:sp>
        <p:nvSpPr>
          <p:cNvPr id="7" name="Metin kutusu 6"/>
          <p:cNvSpPr txBox="1"/>
          <p:nvPr/>
        </p:nvSpPr>
        <p:spPr>
          <a:xfrm>
            <a:off x="3723633" y="4653136"/>
            <a:ext cx="1766829" cy="792781"/>
          </a:xfrm>
          <a:prstGeom prst="rect">
            <a:avLst/>
          </a:prstGeom>
          <a:noFill/>
        </p:spPr>
        <p:txBody>
          <a:bodyPr wrap="none" rtlCol="0">
            <a:spAutoFit/>
          </a:bodyPr>
          <a:lstStyle/>
          <a:p>
            <a:pPr algn="ctr">
              <a:lnSpc>
                <a:spcPct val="150000"/>
              </a:lnSpc>
            </a:pPr>
            <a:r>
              <a:rPr lang="tr-TR" sz="1600" b="1" dirty="0" err="1" smtClean="0">
                <a:effectLst>
                  <a:outerShdw blurRad="38100" dist="38100" dir="2700000" algn="tl">
                    <a:srgbClr val="000000">
                      <a:alpha val="43137"/>
                    </a:srgbClr>
                  </a:outerShdw>
                </a:effectLst>
                <a:latin typeface="Candara" panose="020E0502030303020204" pitchFamily="34" charset="0"/>
              </a:rPr>
              <a:t>Twitter</a:t>
            </a:r>
            <a:endParaRPr lang="tr-TR" sz="1600" b="1" dirty="0" smtClean="0">
              <a:effectLst>
                <a:outerShdw blurRad="38100" dist="38100" dir="2700000" algn="tl">
                  <a:srgbClr val="000000">
                    <a:alpha val="43137"/>
                  </a:srgbClr>
                </a:outerShdw>
              </a:effectLst>
              <a:latin typeface="Candara" panose="020E0502030303020204" pitchFamily="34" charset="0"/>
            </a:endParaRPr>
          </a:p>
          <a:p>
            <a:pPr algn="ctr">
              <a:lnSpc>
                <a:spcPct val="150000"/>
              </a:lnSpc>
            </a:pPr>
            <a:r>
              <a:rPr lang="tr-TR" sz="1600" b="1" dirty="0" smtClean="0">
                <a:solidFill>
                  <a:schemeClr val="accent1">
                    <a:lumMod val="75000"/>
                  </a:schemeClr>
                </a:solidFill>
                <a:latin typeface="Candara" panose="020E0502030303020204" pitchFamily="34" charset="0"/>
              </a:rPr>
              <a:t>@</a:t>
            </a:r>
            <a:r>
              <a:rPr lang="tr-TR" sz="1600" b="1" dirty="0" err="1" smtClean="0">
                <a:solidFill>
                  <a:schemeClr val="accent1">
                    <a:lumMod val="75000"/>
                  </a:schemeClr>
                </a:solidFill>
                <a:latin typeface="Candara" panose="020E0502030303020204" pitchFamily="34" charset="0"/>
              </a:rPr>
              <a:t>Gazi_Universite</a:t>
            </a:r>
            <a:endParaRPr lang="tr-TR" sz="1600" b="1" dirty="0">
              <a:solidFill>
                <a:schemeClr val="accent1">
                  <a:lumMod val="75000"/>
                </a:schemeClr>
              </a:solidFill>
              <a:latin typeface="Candara" panose="020E0502030303020204" pitchFamily="34" charset="0"/>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6463" y="1969570"/>
            <a:ext cx="4791075" cy="2667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285845675"/>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107504" y="2507659"/>
            <a:ext cx="2448272" cy="3046988"/>
          </a:xfrm>
          <a:prstGeom prst="rect">
            <a:avLst/>
          </a:prstGeom>
          <a:noFill/>
        </p:spPr>
        <p:txBody>
          <a:bodyPr wrap="square" rtlCol="0">
            <a:spAutoFit/>
          </a:bodyPr>
          <a:lstStyle/>
          <a:p>
            <a:pPr algn="r"/>
            <a:r>
              <a:rPr lang="tr-TR" sz="1600" dirty="0" smtClean="0">
                <a:latin typeface="Candara" panose="020E0502030303020204" pitchFamily="34" charset="0"/>
              </a:rPr>
              <a:t>Yapılan sosyal medya araştırmalarında, Gazi Üniversitesi dinamik ve sürekli güncellenen hesap ve profilleri ile sosyal medyayı en iyi kullanan devlet üniversitesi oldu.</a:t>
            </a:r>
          </a:p>
          <a:p>
            <a:pPr algn="r"/>
            <a:endParaRPr lang="tr-TR" sz="1600" dirty="0" smtClean="0">
              <a:latin typeface="Candara" panose="020E0502030303020204" pitchFamily="34" charset="0"/>
            </a:endParaRPr>
          </a:p>
          <a:p>
            <a:pPr algn="r"/>
            <a:endParaRPr lang="tr-TR" sz="1600" dirty="0" smtClean="0">
              <a:latin typeface="Candara" panose="020E0502030303020204" pitchFamily="34" charset="0"/>
            </a:endParaRPr>
          </a:p>
          <a:p>
            <a:pPr algn="r"/>
            <a:endParaRPr lang="tr-TR" sz="1600" dirty="0">
              <a:latin typeface="Candara" panose="020E0502030303020204" pitchFamily="34" charset="0"/>
            </a:endParaRPr>
          </a:p>
          <a:p>
            <a:pPr algn="r"/>
            <a:r>
              <a:rPr lang="tr-TR" sz="1600" b="1" dirty="0" smtClean="0">
                <a:effectLst>
                  <a:outerShdw blurRad="38100" dist="38100" dir="2700000" algn="tl">
                    <a:srgbClr val="000000">
                      <a:alpha val="43137"/>
                    </a:srgbClr>
                  </a:outerShdw>
                </a:effectLst>
                <a:latin typeface="Candara" panose="020E0502030303020204" pitchFamily="34" charset="0"/>
              </a:rPr>
              <a:t>Facebook</a:t>
            </a:r>
          </a:p>
          <a:p>
            <a:pPr algn="r"/>
            <a:r>
              <a:rPr lang="tr-TR" sz="1600" b="1" dirty="0" smtClean="0">
                <a:solidFill>
                  <a:schemeClr val="accent1">
                    <a:lumMod val="75000"/>
                  </a:schemeClr>
                </a:solidFill>
                <a:latin typeface="Candara" panose="020E0502030303020204" pitchFamily="34" charset="0"/>
              </a:rPr>
              <a:t>/</a:t>
            </a:r>
            <a:r>
              <a:rPr lang="tr-TR" sz="1600" b="1" dirty="0" err="1" smtClean="0">
                <a:solidFill>
                  <a:schemeClr val="accent1">
                    <a:lumMod val="75000"/>
                  </a:schemeClr>
                </a:solidFill>
                <a:latin typeface="Candara" panose="020E0502030303020204" pitchFamily="34" charset="0"/>
              </a:rPr>
              <a:t>gaziuniversitesi</a:t>
            </a:r>
            <a:endParaRPr lang="tr-TR" sz="1600" b="1" dirty="0">
              <a:solidFill>
                <a:schemeClr val="accent1">
                  <a:lumMod val="75000"/>
                </a:schemeClr>
              </a:solidFill>
              <a:latin typeface="Candara" panose="020E0502030303020204" pitchFamily="34"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6978" y="240928"/>
            <a:ext cx="6390891" cy="5274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11598741"/>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3736" y="260646"/>
            <a:ext cx="5554728" cy="51902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7" name="Metin kutusu 6"/>
          <p:cNvSpPr txBox="1"/>
          <p:nvPr/>
        </p:nvSpPr>
        <p:spPr>
          <a:xfrm>
            <a:off x="308156" y="2311616"/>
            <a:ext cx="2705919" cy="3139321"/>
          </a:xfrm>
          <a:prstGeom prst="rect">
            <a:avLst/>
          </a:prstGeom>
          <a:noFill/>
        </p:spPr>
        <p:txBody>
          <a:bodyPr wrap="square" rtlCol="0">
            <a:spAutoFit/>
          </a:bodyPr>
          <a:lstStyle/>
          <a:p>
            <a:pPr algn="r"/>
            <a:r>
              <a:rPr lang="tr-TR" dirty="0" smtClean="0">
                <a:latin typeface="Candara" panose="020E0502030303020204" pitchFamily="34" charset="0"/>
              </a:rPr>
              <a:t>Gazi Üniversitesi </a:t>
            </a:r>
            <a:r>
              <a:rPr lang="tr-TR" dirty="0" err="1" smtClean="0">
                <a:latin typeface="Candara" panose="020E0502030303020204" pitchFamily="34" charset="0"/>
              </a:rPr>
              <a:t>YouTube</a:t>
            </a:r>
            <a:r>
              <a:rPr lang="tr-TR" dirty="0" smtClean="0">
                <a:latin typeface="Candara" panose="020E0502030303020204" pitchFamily="34" charset="0"/>
              </a:rPr>
              <a:t> kanalında, üniversitede gerçekleşen etkinliklerin yanı sıra öğretim üyelerinin katıldıkları programlar da yer almaktadır. </a:t>
            </a:r>
          </a:p>
          <a:p>
            <a:pPr algn="r"/>
            <a:endParaRPr lang="tr-TR" dirty="0">
              <a:latin typeface="Candara" panose="020E0502030303020204" pitchFamily="34" charset="0"/>
            </a:endParaRPr>
          </a:p>
          <a:p>
            <a:pPr algn="r"/>
            <a:r>
              <a:rPr lang="tr-TR" b="1" dirty="0" err="1" smtClean="0">
                <a:latin typeface="Candara" panose="020E0502030303020204" pitchFamily="34" charset="0"/>
              </a:rPr>
              <a:t>YouTube</a:t>
            </a:r>
            <a:endParaRPr lang="tr-TR" b="1" dirty="0" smtClean="0">
              <a:latin typeface="Candara" panose="020E0502030303020204" pitchFamily="34" charset="0"/>
            </a:endParaRPr>
          </a:p>
          <a:p>
            <a:pPr algn="r"/>
            <a:endParaRPr lang="tr-TR" dirty="0">
              <a:latin typeface="Candara" panose="020E0502030303020204" pitchFamily="34" charset="0"/>
            </a:endParaRPr>
          </a:p>
          <a:p>
            <a:pPr algn="r"/>
            <a:r>
              <a:rPr lang="tr-TR" b="1" dirty="0" smtClean="0">
                <a:solidFill>
                  <a:schemeClr val="accent1">
                    <a:lumMod val="75000"/>
                  </a:schemeClr>
                </a:solidFill>
                <a:latin typeface="Candara" panose="020E0502030303020204" pitchFamily="34" charset="0"/>
              </a:rPr>
              <a:t>/</a:t>
            </a:r>
            <a:r>
              <a:rPr lang="tr-TR" b="1" dirty="0" err="1" smtClean="0">
                <a:solidFill>
                  <a:schemeClr val="accent1">
                    <a:lumMod val="75000"/>
                  </a:schemeClr>
                </a:solidFill>
                <a:latin typeface="Candara" panose="020E0502030303020204" pitchFamily="34" charset="0"/>
              </a:rPr>
              <a:t>gaziunibasin</a:t>
            </a:r>
            <a:r>
              <a:rPr lang="tr-TR" b="1" dirty="0" smtClean="0">
                <a:solidFill>
                  <a:schemeClr val="accent1">
                    <a:lumMod val="75000"/>
                  </a:schemeClr>
                </a:solidFill>
                <a:latin typeface="Candara" panose="020E0502030303020204" pitchFamily="34" charset="0"/>
              </a:rPr>
              <a:t> </a:t>
            </a:r>
            <a:endParaRPr lang="tr-TR" b="1" dirty="0">
              <a:solidFill>
                <a:schemeClr val="accent1">
                  <a:lumMod val="75000"/>
                </a:schemeClr>
              </a:solidFill>
              <a:latin typeface="Candara" panose="020E0502030303020204" pitchFamily="34" charset="0"/>
            </a:endParaRPr>
          </a:p>
        </p:txBody>
      </p:sp>
    </p:spTree>
    <p:extLst>
      <p:ext uri="{BB962C8B-B14F-4D97-AF65-F5344CB8AC3E}">
        <p14:creationId xmlns:p14="http://schemas.microsoft.com/office/powerpoint/2010/main" val="848745465"/>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p:cNvSpPr txBox="1"/>
          <p:nvPr/>
        </p:nvSpPr>
        <p:spPr>
          <a:xfrm>
            <a:off x="2966271" y="4725144"/>
            <a:ext cx="3241844" cy="830997"/>
          </a:xfrm>
          <a:prstGeom prst="rect">
            <a:avLst/>
          </a:prstGeom>
          <a:noFill/>
        </p:spPr>
        <p:txBody>
          <a:bodyPr wrap="square" rtlCol="0">
            <a:spAutoFit/>
          </a:bodyPr>
          <a:lstStyle/>
          <a:p>
            <a:pPr algn="ctr"/>
            <a:r>
              <a:rPr lang="tr-TR" sz="1600" b="1" dirty="0" err="1" smtClean="0">
                <a:effectLst>
                  <a:outerShdw blurRad="38100" dist="38100" dir="2700000" algn="tl">
                    <a:srgbClr val="000000">
                      <a:alpha val="43137"/>
                    </a:srgbClr>
                  </a:outerShdw>
                </a:effectLst>
                <a:latin typeface="Candara" panose="020E0502030303020204" pitchFamily="34" charset="0"/>
              </a:rPr>
              <a:t>Instagram</a:t>
            </a:r>
            <a:endParaRPr lang="tr-TR" sz="1600" b="1" dirty="0" smtClean="0">
              <a:effectLst>
                <a:outerShdw blurRad="38100" dist="38100" dir="2700000" algn="tl">
                  <a:srgbClr val="000000">
                    <a:alpha val="43137"/>
                  </a:srgbClr>
                </a:outerShdw>
              </a:effectLst>
              <a:latin typeface="Candara" panose="020E0502030303020204" pitchFamily="34" charset="0"/>
            </a:endParaRPr>
          </a:p>
          <a:p>
            <a:pPr algn="ctr"/>
            <a:endParaRPr lang="tr-TR" sz="1600" b="1" dirty="0" smtClean="0">
              <a:effectLst>
                <a:outerShdw blurRad="38100" dist="38100" dir="2700000" algn="tl">
                  <a:srgbClr val="000000">
                    <a:alpha val="43137"/>
                  </a:srgbClr>
                </a:outerShdw>
              </a:effectLst>
              <a:latin typeface="Candara" panose="020E0502030303020204" pitchFamily="34" charset="0"/>
            </a:endParaRPr>
          </a:p>
          <a:p>
            <a:pPr algn="ctr"/>
            <a:r>
              <a:rPr lang="tr-TR" sz="1600" b="1" dirty="0" smtClean="0">
                <a:solidFill>
                  <a:schemeClr val="accent1">
                    <a:lumMod val="75000"/>
                  </a:schemeClr>
                </a:solidFill>
                <a:latin typeface="Candara" panose="020E0502030303020204" pitchFamily="34" charset="0"/>
              </a:rPr>
              <a:t>@</a:t>
            </a:r>
            <a:r>
              <a:rPr lang="tr-TR" sz="1600" b="1" dirty="0" err="1" smtClean="0">
                <a:solidFill>
                  <a:schemeClr val="accent1">
                    <a:lumMod val="75000"/>
                  </a:schemeClr>
                </a:solidFill>
                <a:latin typeface="Candara" panose="020E0502030303020204" pitchFamily="34" charset="0"/>
              </a:rPr>
              <a:t>gazi_universitesi</a:t>
            </a:r>
            <a:endParaRPr lang="tr-TR" sz="1600" b="1" dirty="0">
              <a:solidFill>
                <a:schemeClr val="accent1">
                  <a:lumMod val="75000"/>
                </a:schemeClr>
              </a:solidFill>
              <a:latin typeface="Candara" panose="020E0502030303020204" pitchFamily="34"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16" y="607292"/>
            <a:ext cx="7884368" cy="39383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83344877"/>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15816" y="425165"/>
            <a:ext cx="5712296" cy="50071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 name="Metin kutusu 1"/>
          <p:cNvSpPr txBox="1"/>
          <p:nvPr/>
        </p:nvSpPr>
        <p:spPr>
          <a:xfrm>
            <a:off x="670999" y="2400985"/>
            <a:ext cx="2088232" cy="3046988"/>
          </a:xfrm>
          <a:prstGeom prst="rect">
            <a:avLst/>
          </a:prstGeom>
          <a:noFill/>
        </p:spPr>
        <p:txBody>
          <a:bodyPr wrap="square" rtlCol="0">
            <a:spAutoFit/>
          </a:bodyPr>
          <a:lstStyle/>
          <a:p>
            <a:pPr algn="r"/>
            <a:r>
              <a:rPr lang="tr-TR" sz="1600" dirty="0" smtClean="0">
                <a:latin typeface="Candara" panose="020E0502030303020204" pitchFamily="34" charset="0"/>
              </a:rPr>
              <a:t>Gazi Üniversitesi sosyal medya hesaplarında tüm bilimsel, sanatsal ve kültürel etkinliklerinin duyurusu yapılmakta, özellikle öğrencilerin sorunlarına çözüm bulunmaya çalışılmaktadır.</a:t>
            </a:r>
          </a:p>
          <a:p>
            <a:pPr algn="r"/>
            <a:endParaRPr lang="tr-TR" sz="1600" dirty="0">
              <a:latin typeface="Candara" panose="020E0502030303020204" pitchFamily="34" charset="0"/>
            </a:endParaRPr>
          </a:p>
          <a:p>
            <a:pPr algn="r"/>
            <a:r>
              <a:rPr lang="tr-TR" sz="1600" b="1" dirty="0" err="1" smtClean="0">
                <a:effectLst>
                  <a:outerShdw blurRad="38100" dist="38100" dir="2700000" algn="tl">
                    <a:srgbClr val="000000">
                      <a:alpha val="43137"/>
                    </a:srgbClr>
                  </a:outerShdw>
                </a:effectLst>
                <a:latin typeface="Candara" panose="020E0502030303020204" pitchFamily="34" charset="0"/>
              </a:rPr>
              <a:t>Foursquare</a:t>
            </a:r>
            <a:endParaRPr lang="tr-TR" sz="1600" b="1" dirty="0">
              <a:effectLst>
                <a:outerShdw blurRad="38100" dist="38100" dir="2700000" algn="tl">
                  <a:srgbClr val="000000">
                    <a:alpha val="43137"/>
                  </a:srgbClr>
                </a:outerShdw>
              </a:effectLst>
              <a:latin typeface="Candara" panose="020E0502030303020204" pitchFamily="34" charset="0"/>
            </a:endParaRPr>
          </a:p>
        </p:txBody>
      </p:sp>
    </p:spTree>
    <p:extLst>
      <p:ext uri="{BB962C8B-B14F-4D97-AF65-F5344CB8AC3E}">
        <p14:creationId xmlns:p14="http://schemas.microsoft.com/office/powerpoint/2010/main" val="2985504106"/>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283"/>
            <a:ext cx="9143245" cy="6857434"/>
          </a:xfrm>
          <a:prstGeom prst="rect">
            <a:avLst/>
          </a:prstGeom>
        </p:spPr>
      </p:pic>
      <p:sp>
        <p:nvSpPr>
          <p:cNvPr id="5" name="Metin kutusu 4"/>
          <p:cNvSpPr txBox="1"/>
          <p:nvPr/>
        </p:nvSpPr>
        <p:spPr>
          <a:xfrm>
            <a:off x="2051720" y="1196752"/>
            <a:ext cx="7091902" cy="1508105"/>
          </a:xfrm>
          <a:prstGeom prst="rect">
            <a:avLst/>
          </a:prstGeom>
          <a:noFill/>
        </p:spPr>
        <p:txBody>
          <a:bodyPr wrap="square" rtlCol="0">
            <a:spAutoFit/>
          </a:bodyPr>
          <a:lstStyle/>
          <a:p>
            <a:r>
              <a:rPr lang="tr-TR" sz="2800" dirty="0" smtClean="0">
                <a:solidFill>
                  <a:schemeClr val="bg1"/>
                </a:solidFill>
                <a:latin typeface="Candara" panose="020E0502030303020204" pitchFamily="34" charset="0"/>
              </a:rPr>
              <a:t>TEŞEKKÜR EDERİZ</a:t>
            </a:r>
          </a:p>
          <a:p>
            <a:pPr algn="r"/>
            <a:endParaRPr lang="tr-TR" dirty="0" smtClean="0">
              <a:solidFill>
                <a:schemeClr val="bg1"/>
              </a:solidFill>
              <a:latin typeface="Candara" panose="020E0502030303020204" pitchFamily="34" charset="0"/>
            </a:endParaRPr>
          </a:p>
          <a:p>
            <a:pPr algn="r"/>
            <a:r>
              <a:rPr lang="tr-TR" dirty="0" smtClean="0">
                <a:solidFill>
                  <a:schemeClr val="bg1"/>
                </a:solidFill>
                <a:latin typeface="Candara" panose="020E0502030303020204" pitchFamily="34" charset="0"/>
              </a:rPr>
              <a:t>Basın ve Halkla İlişkiler Müşavirliği, 2014</a:t>
            </a:r>
          </a:p>
          <a:p>
            <a:endParaRPr lang="tr-TR" sz="2800" dirty="0">
              <a:solidFill>
                <a:schemeClr val="bg1"/>
              </a:solidFill>
              <a:latin typeface="Brooklyn" pitchFamily="34" charset="0"/>
            </a:endParaRPr>
          </a:p>
        </p:txBody>
      </p:sp>
      <p:pic>
        <p:nvPicPr>
          <p:cNvPr id="1027" name="Picture 3" descr="D:\LOGO\Gazi_Logolar\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948" y="912826"/>
            <a:ext cx="1173580" cy="1173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571761"/>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1075558" y="908720"/>
            <a:ext cx="6912768" cy="3785652"/>
          </a:xfrm>
          <a:prstGeom prst="rect">
            <a:avLst/>
          </a:prstGeom>
        </p:spPr>
        <p:txBody>
          <a:bodyPr wrap="square">
            <a:spAutoFit/>
          </a:bodyPr>
          <a:lstStyle/>
          <a:p>
            <a:pPr algn="ctr"/>
            <a:endParaRPr lang="tr-TR" sz="2400" i="1" dirty="0">
              <a:latin typeface="Candara" panose="020E0502030303020204" pitchFamily="34" charset="0"/>
            </a:endParaRPr>
          </a:p>
          <a:p>
            <a:pPr algn="ctr"/>
            <a:r>
              <a:rPr lang="tr-TR" sz="2400" i="1" dirty="0" smtClean="0">
                <a:latin typeface="Candara" panose="020E0502030303020204" pitchFamily="34" charset="0"/>
              </a:rPr>
              <a:t>Müşavirlik</a:t>
            </a:r>
            <a:r>
              <a:rPr lang="tr-TR" sz="2400" i="1" dirty="0">
                <a:latin typeface="Candara" panose="020E0502030303020204" pitchFamily="34" charset="0"/>
              </a:rPr>
              <a:t>, Rektörlüğe bağlı olarak Genel Sekreterlik emrinde çalışan bir hizmet birimidir. Rektörlüğe ait tüm basın ve halkla ilişkiler </a:t>
            </a:r>
            <a:r>
              <a:rPr lang="tr-TR" sz="2400" i="1" dirty="0" smtClean="0">
                <a:latin typeface="Candara" panose="020E0502030303020204" pitchFamily="34" charset="0"/>
              </a:rPr>
              <a:t>işleri ile </a:t>
            </a:r>
            <a:r>
              <a:rPr lang="tr-TR" sz="2400" i="1" dirty="0">
                <a:latin typeface="Candara" panose="020E0502030303020204" pitchFamily="34" charset="0"/>
              </a:rPr>
              <a:t>tanıtım faaliyetlerini yürütür</a:t>
            </a:r>
            <a:r>
              <a:rPr lang="tr-TR" sz="2400" i="1" dirty="0" smtClean="0">
                <a:latin typeface="Candara" panose="020E0502030303020204" pitchFamily="34" charset="0"/>
              </a:rPr>
              <a:t>.</a:t>
            </a:r>
          </a:p>
          <a:p>
            <a:pPr algn="ctr"/>
            <a:endParaRPr lang="tr-TR" sz="2400" i="1" dirty="0">
              <a:latin typeface="Candara" panose="020E0502030303020204" pitchFamily="34" charset="0"/>
            </a:endParaRPr>
          </a:p>
          <a:p>
            <a:pPr algn="ctr"/>
            <a:r>
              <a:rPr lang="tr-TR" sz="2400" i="1" dirty="0" smtClean="0">
                <a:latin typeface="Candara" panose="020E0502030303020204" pitchFamily="34" charset="0"/>
              </a:rPr>
              <a:t>Kurumsallaşan ve </a:t>
            </a:r>
            <a:r>
              <a:rPr lang="tr-TR" sz="2400" i="1" dirty="0" err="1" smtClean="0">
                <a:latin typeface="Candara" panose="020E0502030303020204" pitchFamily="34" charset="0"/>
              </a:rPr>
              <a:t>uluslararasılaşan</a:t>
            </a:r>
            <a:r>
              <a:rPr lang="tr-TR" sz="2400" i="1" dirty="0" smtClean="0">
                <a:latin typeface="Candara" panose="020E0502030303020204" pitchFamily="34" charset="0"/>
              </a:rPr>
              <a:t> Gazi Üniversitesinin kendini hedef kitlelerine ve paydaşlarına daha iyi ifade edebilmesi için görev yapar. </a:t>
            </a:r>
            <a:endParaRPr lang="tr-TR" sz="2400" dirty="0">
              <a:latin typeface="Candara" panose="020E0502030303020204" pitchFamily="34" charset="0"/>
            </a:endParaRPr>
          </a:p>
        </p:txBody>
      </p:sp>
    </p:spTree>
    <p:extLst>
      <p:ext uri="{BB962C8B-B14F-4D97-AF65-F5344CB8AC3E}">
        <p14:creationId xmlns:p14="http://schemas.microsoft.com/office/powerpoint/2010/main" val="1803444982"/>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378374" y="1484784"/>
            <a:ext cx="8364164" cy="2862322"/>
          </a:xfrm>
          <a:prstGeom prst="rect">
            <a:avLst/>
          </a:prstGeom>
        </p:spPr>
        <p:txBody>
          <a:bodyPr wrap="square">
            <a:spAutoFit/>
          </a:bodyPr>
          <a:lstStyle/>
          <a:p>
            <a:pPr lvl="0" algn="ctr"/>
            <a:r>
              <a:rPr lang="tr-TR" b="1" dirty="0">
                <a:solidFill>
                  <a:schemeClr val="tx2">
                    <a:lumMod val="75000"/>
                  </a:schemeClr>
                </a:solidFill>
                <a:latin typeface="Candara" panose="020E0502030303020204" pitchFamily="34" charset="0"/>
              </a:rPr>
              <a:t>Basın ve Halkla İlişkiler </a:t>
            </a:r>
            <a:r>
              <a:rPr lang="tr-TR" b="1" dirty="0" smtClean="0">
                <a:solidFill>
                  <a:schemeClr val="tx2">
                    <a:lumMod val="75000"/>
                  </a:schemeClr>
                </a:solidFill>
                <a:latin typeface="Candara" panose="020E0502030303020204" pitchFamily="34" charset="0"/>
              </a:rPr>
              <a:t>Müşavirliğinin </a:t>
            </a:r>
            <a:r>
              <a:rPr lang="tr-TR" b="1" dirty="0">
                <a:solidFill>
                  <a:schemeClr val="tx2">
                    <a:lumMod val="75000"/>
                  </a:schemeClr>
                </a:solidFill>
                <a:latin typeface="Candara" panose="020E0502030303020204" pitchFamily="34" charset="0"/>
              </a:rPr>
              <a:t>Hedefleri</a:t>
            </a:r>
            <a:endParaRPr lang="tr-TR" dirty="0">
              <a:solidFill>
                <a:schemeClr val="tx2">
                  <a:lumMod val="75000"/>
                </a:schemeClr>
              </a:solidFill>
              <a:latin typeface="Candara" panose="020E0502030303020204" pitchFamily="34" charset="0"/>
            </a:endParaRPr>
          </a:p>
          <a:p>
            <a:pPr algn="ctr"/>
            <a:r>
              <a:rPr lang="tr-TR" b="1" dirty="0">
                <a:latin typeface="Candara" panose="020E0502030303020204" pitchFamily="34" charset="0"/>
              </a:rPr>
              <a:t> </a:t>
            </a:r>
            <a:endParaRPr lang="tr-TR" dirty="0">
              <a:latin typeface="Candara" panose="020E0502030303020204" pitchFamily="34" charset="0"/>
            </a:endParaRPr>
          </a:p>
          <a:p>
            <a:pPr lvl="0" algn="ctr"/>
            <a:r>
              <a:rPr lang="tr-TR" sz="1600" dirty="0">
                <a:latin typeface="Candara" panose="020E0502030303020204" pitchFamily="34" charset="0"/>
              </a:rPr>
              <a:t>Türkiye’nin en köklü ve en büyük üniversitelerinden biri olan Gazi Üniversitesinin bugüne kadar Anadolu şehirlerinde gösterdiği üniversiteleşme ve eğitim hamlesinin yurtdışında da gösterilerek uluslararası bir üniversite haline gelmesini sağlamak. </a:t>
            </a:r>
            <a:endParaRPr lang="tr-TR" sz="1600" dirty="0" smtClean="0">
              <a:latin typeface="Candara" panose="020E0502030303020204" pitchFamily="34" charset="0"/>
            </a:endParaRPr>
          </a:p>
          <a:p>
            <a:pPr lvl="0" algn="ctr"/>
            <a:endParaRPr lang="tr-TR" sz="1600" dirty="0">
              <a:latin typeface="Candara" panose="020E0502030303020204" pitchFamily="34" charset="0"/>
            </a:endParaRPr>
          </a:p>
          <a:p>
            <a:pPr lvl="0" algn="ctr"/>
            <a:r>
              <a:rPr lang="tr-TR" sz="1600" dirty="0" smtClean="0">
                <a:latin typeface="Candara" panose="020E0502030303020204" pitchFamily="34" charset="0"/>
              </a:rPr>
              <a:t>Üniversitenin </a:t>
            </a:r>
            <a:r>
              <a:rPr lang="tr-TR" sz="1600" dirty="0">
                <a:latin typeface="Candara" panose="020E0502030303020204" pitchFamily="34" charset="0"/>
              </a:rPr>
              <a:t>tanıtımını akademik başarı ekseninde en üst düzeyde yaparak daha fazla uluslararası değişim protokolüne imza atılmasını sağlamak ve özellikle çift diploma programlarının artırılmasıyla dünya çapında adından söz ettiren ve tercih edilen bir üniversite olmak.</a:t>
            </a:r>
          </a:p>
          <a:p>
            <a:pPr algn="ctr"/>
            <a:r>
              <a:rPr lang="tr-TR" sz="1600" dirty="0">
                <a:latin typeface="Candara" panose="020E0502030303020204" pitchFamily="34" charset="0"/>
              </a:rPr>
              <a:t> </a:t>
            </a:r>
            <a:endParaRPr lang="tr-TR" sz="1600" dirty="0" smtClean="0">
              <a:latin typeface="Candara" panose="020E0502030303020204" pitchFamily="34" charset="0"/>
            </a:endParaRPr>
          </a:p>
        </p:txBody>
      </p:sp>
    </p:spTree>
    <p:extLst>
      <p:ext uri="{BB962C8B-B14F-4D97-AF65-F5344CB8AC3E}">
        <p14:creationId xmlns:p14="http://schemas.microsoft.com/office/powerpoint/2010/main" val="1659142563"/>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descr="D:\LOGO\Gazi_Logolar\logo.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1234" y="5157192"/>
            <a:ext cx="802814" cy="802814"/>
          </a:xfrm>
          <a:prstGeom prst="rect">
            <a:avLst/>
          </a:prstGeom>
          <a:noFill/>
          <a:extLst>
            <a:ext uri="{909E8E84-426E-40DD-AFC4-6F175D3DCCD1}">
              <a14:hiddenFill xmlns:a14="http://schemas.microsoft.com/office/drawing/2010/main">
                <a:solidFill>
                  <a:srgbClr val="FFFFFF"/>
                </a:solidFill>
              </a14:hiddenFill>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Metin kutusu 4"/>
          <p:cNvSpPr txBox="1"/>
          <p:nvPr/>
        </p:nvSpPr>
        <p:spPr>
          <a:xfrm>
            <a:off x="214828" y="332656"/>
            <a:ext cx="8734453" cy="1877437"/>
          </a:xfrm>
          <a:prstGeom prst="rect">
            <a:avLst/>
          </a:prstGeom>
          <a:noFill/>
        </p:spPr>
        <p:txBody>
          <a:bodyPr wrap="square" rtlCol="0">
            <a:spAutoFit/>
          </a:bodyPr>
          <a:lstStyle/>
          <a:p>
            <a:pPr marL="285750" indent="-285750">
              <a:buFont typeface="Wingdings" panose="05000000000000000000" pitchFamily="2" charset="2"/>
              <a:buChar char="v"/>
            </a:pPr>
            <a:r>
              <a:rPr lang="tr-TR" sz="1600" b="1" dirty="0" smtClean="0">
                <a:latin typeface="Candara" panose="020E0502030303020204" pitchFamily="34" charset="0"/>
              </a:rPr>
              <a:t>Personel</a:t>
            </a:r>
          </a:p>
          <a:p>
            <a:pPr marL="285750" indent="-285750">
              <a:buFont typeface="Wingdings" panose="05000000000000000000" pitchFamily="2" charset="2"/>
              <a:buChar char="v"/>
            </a:pPr>
            <a:endParaRPr lang="tr-TR" sz="1600" dirty="0" smtClean="0">
              <a:latin typeface="Candara" panose="020E0502030303020204" pitchFamily="34" charset="0"/>
            </a:endParaRPr>
          </a:p>
          <a:p>
            <a:pPr algn="just"/>
            <a:r>
              <a:rPr lang="tr-TR" sz="1600" dirty="0" smtClean="0">
                <a:latin typeface="Candara" panose="020E0502030303020204" pitchFamily="34" charset="0"/>
              </a:rPr>
              <a:t>Müşavirlikte 4’ü uzman olmak üzere toplam 17 personel görev yapmaktadır. Akademik dönemde Güzel Sanatlar Fakültesi, Sanat ve Tasarım Fakültesi ile İletişim Fakültesinden stajyerler ve kısmi zamanlı öğrenciler de iş yükünü paylaşmaktadır.  </a:t>
            </a:r>
          </a:p>
          <a:p>
            <a:endParaRPr lang="tr-TR" dirty="0"/>
          </a:p>
          <a:p>
            <a:endParaRPr lang="tr-TR" dirty="0" smtClean="0"/>
          </a:p>
        </p:txBody>
      </p:sp>
      <p:sp>
        <p:nvSpPr>
          <p:cNvPr id="7" name="Metin kutusu 6"/>
          <p:cNvSpPr txBox="1"/>
          <p:nvPr/>
        </p:nvSpPr>
        <p:spPr>
          <a:xfrm>
            <a:off x="5148064" y="1700808"/>
            <a:ext cx="3256020" cy="3293209"/>
          </a:xfrm>
          <a:prstGeom prst="rect">
            <a:avLst/>
          </a:prstGeom>
          <a:noFill/>
        </p:spPr>
        <p:txBody>
          <a:bodyPr wrap="none" rtlCol="0">
            <a:spAutoFit/>
          </a:bodyPr>
          <a:lstStyle/>
          <a:p>
            <a:r>
              <a:rPr lang="tr-TR" sz="1600" dirty="0" smtClean="0">
                <a:solidFill>
                  <a:schemeClr val="tx2">
                    <a:lumMod val="75000"/>
                  </a:schemeClr>
                </a:solidFill>
                <a:latin typeface="Candara" panose="020E0502030303020204" pitchFamily="34" charset="0"/>
              </a:rPr>
              <a:t>Ergün </a:t>
            </a:r>
            <a:r>
              <a:rPr lang="tr-TR" sz="1600" dirty="0">
                <a:solidFill>
                  <a:schemeClr val="tx2">
                    <a:lumMod val="75000"/>
                  </a:schemeClr>
                </a:solidFill>
                <a:latin typeface="Candara" panose="020E0502030303020204" pitchFamily="34" charset="0"/>
              </a:rPr>
              <a:t>Ceren, Fotoğraf Kamera</a:t>
            </a:r>
          </a:p>
          <a:p>
            <a:r>
              <a:rPr lang="tr-TR" sz="1600" dirty="0">
                <a:latin typeface="Candara" panose="020E0502030303020204" pitchFamily="34" charset="0"/>
              </a:rPr>
              <a:t>Merve Boz, Salon Takip Sistemi</a:t>
            </a:r>
          </a:p>
          <a:p>
            <a:r>
              <a:rPr lang="tr-TR" sz="1600" dirty="0">
                <a:solidFill>
                  <a:schemeClr val="tx2">
                    <a:lumMod val="75000"/>
                  </a:schemeClr>
                </a:solidFill>
                <a:latin typeface="Candara" panose="020E0502030303020204" pitchFamily="34" charset="0"/>
              </a:rPr>
              <a:t>Zeynep Acun, Grafik Tasarım</a:t>
            </a:r>
          </a:p>
          <a:p>
            <a:r>
              <a:rPr lang="tr-TR" sz="1600" dirty="0" smtClean="0">
                <a:latin typeface="Candara" panose="020E0502030303020204" pitchFamily="34" charset="0"/>
              </a:rPr>
              <a:t>Aydemir </a:t>
            </a:r>
            <a:r>
              <a:rPr lang="tr-TR" sz="1600" dirty="0">
                <a:latin typeface="Candara" panose="020E0502030303020204" pitchFamily="34" charset="0"/>
              </a:rPr>
              <a:t>Esen, Grafik Tasarım</a:t>
            </a:r>
          </a:p>
          <a:p>
            <a:r>
              <a:rPr lang="tr-TR" sz="1600" dirty="0">
                <a:solidFill>
                  <a:schemeClr val="tx2">
                    <a:lumMod val="75000"/>
                  </a:schemeClr>
                </a:solidFill>
                <a:latin typeface="Candara" panose="020E0502030303020204" pitchFamily="34" charset="0"/>
              </a:rPr>
              <a:t>Gülsen Keskin, Duyuru Girişleri </a:t>
            </a:r>
          </a:p>
          <a:p>
            <a:r>
              <a:rPr lang="tr-TR" sz="1600" dirty="0" smtClean="0">
                <a:latin typeface="Candara" panose="020E0502030303020204" pitchFamily="34" charset="0"/>
              </a:rPr>
              <a:t>Harun </a:t>
            </a:r>
            <a:r>
              <a:rPr lang="tr-TR" sz="1600" dirty="0" err="1">
                <a:latin typeface="Candara" panose="020E0502030303020204" pitchFamily="34" charset="0"/>
              </a:rPr>
              <a:t>Alabay</a:t>
            </a:r>
            <a:r>
              <a:rPr lang="tr-TR" sz="1600" dirty="0">
                <a:latin typeface="Candara" panose="020E0502030303020204" pitchFamily="34" charset="0"/>
              </a:rPr>
              <a:t>, Grafik Tasarım</a:t>
            </a:r>
          </a:p>
          <a:p>
            <a:r>
              <a:rPr lang="tr-TR" sz="1600" dirty="0">
                <a:solidFill>
                  <a:schemeClr val="tx2">
                    <a:lumMod val="75000"/>
                  </a:schemeClr>
                </a:solidFill>
                <a:latin typeface="Candara" panose="020E0502030303020204" pitchFamily="34" charset="0"/>
              </a:rPr>
              <a:t>İbrahim Kasım, Grafik Tasarım</a:t>
            </a:r>
          </a:p>
          <a:p>
            <a:r>
              <a:rPr lang="tr-TR" sz="1600" dirty="0">
                <a:latin typeface="Candara" panose="020E0502030303020204" pitchFamily="34" charset="0"/>
              </a:rPr>
              <a:t>Mahmut Özer, Işık ve Ses Sistemleri</a:t>
            </a:r>
          </a:p>
          <a:p>
            <a:r>
              <a:rPr lang="tr-TR" sz="1600" dirty="0">
                <a:solidFill>
                  <a:schemeClr val="tx2">
                    <a:lumMod val="75000"/>
                  </a:schemeClr>
                </a:solidFill>
                <a:latin typeface="Candara" panose="020E0502030303020204" pitchFamily="34" charset="0"/>
              </a:rPr>
              <a:t>Yıldırım </a:t>
            </a:r>
            <a:r>
              <a:rPr lang="tr-TR" sz="1600" dirty="0" err="1">
                <a:solidFill>
                  <a:schemeClr val="tx2">
                    <a:lumMod val="75000"/>
                  </a:schemeClr>
                </a:solidFill>
                <a:latin typeface="Candara" panose="020E0502030303020204" pitchFamily="34" charset="0"/>
              </a:rPr>
              <a:t>Bayazit</a:t>
            </a:r>
            <a:r>
              <a:rPr lang="tr-TR" sz="1600" dirty="0">
                <a:solidFill>
                  <a:schemeClr val="tx2">
                    <a:lumMod val="75000"/>
                  </a:schemeClr>
                </a:solidFill>
                <a:latin typeface="Candara" panose="020E0502030303020204" pitchFamily="34" charset="0"/>
              </a:rPr>
              <a:t>, Depo</a:t>
            </a:r>
          </a:p>
          <a:p>
            <a:r>
              <a:rPr lang="tr-TR" sz="1600" dirty="0" smtClean="0">
                <a:solidFill>
                  <a:schemeClr val="tx2">
                    <a:lumMod val="75000"/>
                  </a:schemeClr>
                </a:solidFill>
                <a:latin typeface="Candara" panose="020E0502030303020204" pitchFamily="34" charset="0"/>
              </a:rPr>
              <a:t>Sevda </a:t>
            </a:r>
            <a:r>
              <a:rPr lang="tr-TR" sz="1600" dirty="0">
                <a:solidFill>
                  <a:schemeClr val="tx2">
                    <a:lumMod val="75000"/>
                  </a:schemeClr>
                </a:solidFill>
                <a:latin typeface="Candara" panose="020E0502030303020204" pitchFamily="34" charset="0"/>
              </a:rPr>
              <a:t>İncesu, Tanıtım</a:t>
            </a:r>
          </a:p>
          <a:p>
            <a:r>
              <a:rPr lang="tr-TR" sz="1600" dirty="0" smtClean="0">
                <a:latin typeface="Candara" panose="020E0502030303020204" pitchFamily="34" charset="0"/>
              </a:rPr>
              <a:t>Evşen </a:t>
            </a:r>
            <a:r>
              <a:rPr lang="tr-TR" sz="1600" dirty="0">
                <a:latin typeface="Candara" panose="020E0502030303020204" pitchFamily="34" charset="0"/>
              </a:rPr>
              <a:t>Özdemir, Sekreter</a:t>
            </a:r>
          </a:p>
          <a:p>
            <a:r>
              <a:rPr lang="tr-TR" sz="1600" dirty="0" smtClean="0">
                <a:solidFill>
                  <a:schemeClr val="tx2">
                    <a:lumMod val="75000"/>
                  </a:schemeClr>
                </a:solidFill>
                <a:latin typeface="Candara" panose="020E0502030303020204" pitchFamily="34" charset="0"/>
              </a:rPr>
              <a:t>Döne </a:t>
            </a:r>
            <a:r>
              <a:rPr lang="tr-TR" sz="1600" dirty="0">
                <a:solidFill>
                  <a:schemeClr val="tx2">
                    <a:lumMod val="75000"/>
                  </a:schemeClr>
                </a:solidFill>
                <a:latin typeface="Candara" panose="020E0502030303020204" pitchFamily="34" charset="0"/>
              </a:rPr>
              <a:t>Bozkurt, Yardımcı Hizmetler</a:t>
            </a:r>
          </a:p>
          <a:p>
            <a:endParaRPr lang="tr-TR" sz="1600" dirty="0">
              <a:latin typeface="Candara" panose="020E0502030303020204" pitchFamily="34" charset="0"/>
            </a:endParaRPr>
          </a:p>
        </p:txBody>
      </p:sp>
      <p:sp>
        <p:nvSpPr>
          <p:cNvPr id="8" name="Metin kutusu 7"/>
          <p:cNvSpPr txBox="1"/>
          <p:nvPr/>
        </p:nvSpPr>
        <p:spPr>
          <a:xfrm>
            <a:off x="214828" y="1817528"/>
            <a:ext cx="4588115" cy="1323439"/>
          </a:xfrm>
          <a:prstGeom prst="rect">
            <a:avLst/>
          </a:prstGeom>
          <a:noFill/>
        </p:spPr>
        <p:txBody>
          <a:bodyPr wrap="none" rtlCol="0">
            <a:spAutoFit/>
          </a:bodyPr>
          <a:lstStyle/>
          <a:p>
            <a:r>
              <a:rPr lang="tr-TR" sz="1600" dirty="0">
                <a:latin typeface="Candara" panose="020E0502030303020204" pitchFamily="34" charset="0"/>
              </a:rPr>
              <a:t>Başak Gök, Uzman, Web ve Bilişim</a:t>
            </a:r>
          </a:p>
          <a:p>
            <a:r>
              <a:rPr lang="tr-TR" sz="1600" dirty="0">
                <a:solidFill>
                  <a:schemeClr val="tx2">
                    <a:lumMod val="75000"/>
                  </a:schemeClr>
                </a:solidFill>
                <a:latin typeface="Candara" panose="020E0502030303020204" pitchFamily="34" charset="0"/>
              </a:rPr>
              <a:t>Celile Evil </a:t>
            </a:r>
            <a:r>
              <a:rPr lang="tr-TR" sz="1600" dirty="0" err="1">
                <a:solidFill>
                  <a:schemeClr val="tx2">
                    <a:lumMod val="75000"/>
                  </a:schemeClr>
                </a:solidFill>
                <a:latin typeface="Candara" panose="020E0502030303020204" pitchFamily="34" charset="0"/>
              </a:rPr>
              <a:t>Kulga</a:t>
            </a:r>
            <a:r>
              <a:rPr lang="tr-TR" sz="1600" dirty="0">
                <a:solidFill>
                  <a:schemeClr val="tx2">
                    <a:lumMod val="75000"/>
                  </a:schemeClr>
                </a:solidFill>
                <a:latin typeface="Candara" panose="020E0502030303020204" pitchFamily="34" charset="0"/>
              </a:rPr>
              <a:t>, Uzman, Tanıtım ve Organizasyon</a:t>
            </a:r>
          </a:p>
          <a:p>
            <a:r>
              <a:rPr lang="tr-TR" sz="1600" dirty="0">
                <a:latin typeface="Candara" panose="020E0502030303020204" pitchFamily="34" charset="0"/>
              </a:rPr>
              <a:t>Erhan Aydoğdu, Uzman, Haber</a:t>
            </a:r>
          </a:p>
          <a:p>
            <a:r>
              <a:rPr lang="tr-TR" sz="1600" dirty="0">
                <a:solidFill>
                  <a:schemeClr val="tx2">
                    <a:lumMod val="75000"/>
                  </a:schemeClr>
                </a:solidFill>
                <a:latin typeface="Candara" panose="020E0502030303020204" pitchFamily="34" charset="0"/>
              </a:rPr>
              <a:t>Serap Ateş, Uzman, Sosyal Medya ve Organizasyon</a:t>
            </a:r>
          </a:p>
          <a:p>
            <a:endParaRPr lang="tr-TR" sz="1600" dirty="0">
              <a:latin typeface="Candara" panose="020E0502030303020204" pitchFamily="34" charset="0"/>
            </a:endParaRPr>
          </a:p>
        </p:txBody>
      </p:sp>
      <p:sp>
        <p:nvSpPr>
          <p:cNvPr id="11" name="AutoShape 2" descr="aboutStaffOrganisationalServices.jpg (550×250)"/>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AutoShape 4" descr="aboutStaffOrganisationalServices.jpg (550×250)"/>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3" name="AutoShape 6" descr="http://openbooked.com/wp-content/uploads/2014/05/aboutStaffOrganisationalServices.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42" y="2996952"/>
            <a:ext cx="4463242" cy="20287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590915669"/>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Dikdörtgen 1"/>
          <p:cNvSpPr/>
          <p:nvPr/>
        </p:nvSpPr>
        <p:spPr>
          <a:xfrm>
            <a:off x="281906" y="260648"/>
            <a:ext cx="8671346" cy="1446550"/>
          </a:xfrm>
          <a:prstGeom prst="rect">
            <a:avLst/>
          </a:prstGeom>
        </p:spPr>
        <p:txBody>
          <a:bodyPr wrap="square">
            <a:spAutoFit/>
          </a:bodyPr>
          <a:lstStyle/>
          <a:p>
            <a:pPr marL="285750" indent="-285750" algn="just">
              <a:buFont typeface="Wingdings" panose="05000000000000000000" pitchFamily="2" charset="2"/>
              <a:buChar char="v"/>
            </a:pPr>
            <a:r>
              <a:rPr lang="tr-TR" sz="1600" b="1" dirty="0" smtClean="0">
                <a:latin typeface="Candara" panose="020E0502030303020204" pitchFamily="34" charset="0"/>
              </a:rPr>
              <a:t>Tanıtım </a:t>
            </a:r>
          </a:p>
          <a:p>
            <a:pPr algn="just"/>
            <a:endParaRPr lang="tr-TR" sz="800" dirty="0">
              <a:latin typeface="Candara" panose="020E0502030303020204" pitchFamily="34" charset="0"/>
            </a:endParaRPr>
          </a:p>
          <a:p>
            <a:pPr algn="just"/>
            <a:r>
              <a:rPr lang="tr-TR" sz="1600" dirty="0" smtClean="0">
                <a:latin typeface="Candara" panose="020E0502030303020204" pitchFamily="34" charset="0"/>
              </a:rPr>
              <a:t>Müşavirlik, üniversite </a:t>
            </a:r>
            <a:r>
              <a:rPr lang="tr-TR" sz="1600" dirty="0">
                <a:latin typeface="Candara" panose="020E0502030303020204" pitchFamily="34" charset="0"/>
              </a:rPr>
              <a:t>tanıtım filmi, broşür ve kataloglarının </a:t>
            </a:r>
            <a:r>
              <a:rPr lang="tr-TR" sz="1600" dirty="0" smtClean="0">
                <a:latin typeface="Candara" panose="020E0502030303020204" pitchFamily="34" charset="0"/>
              </a:rPr>
              <a:t>hem tasarım hem de içerik yönünden hazırlanması</a:t>
            </a:r>
            <a:r>
              <a:rPr lang="tr-TR" sz="1600" dirty="0">
                <a:latin typeface="Candara" panose="020E0502030303020204" pitchFamily="34" charset="0"/>
              </a:rPr>
              <a:t>, promosyon materyallerinin belirlenmesi, ulusal ve uluslararası </a:t>
            </a:r>
            <a:r>
              <a:rPr lang="tr-TR" sz="1600" dirty="0" smtClean="0">
                <a:latin typeface="Candara" panose="020E0502030303020204" pitchFamily="34" charset="0"/>
              </a:rPr>
              <a:t>tanıtım fuarlarına </a:t>
            </a:r>
            <a:r>
              <a:rPr lang="tr-TR" sz="1600" dirty="0">
                <a:latin typeface="Candara" panose="020E0502030303020204" pitchFamily="34" charset="0"/>
              </a:rPr>
              <a:t>katılımın planlanması işlerinden sorumludur. </a:t>
            </a:r>
            <a:endParaRPr lang="tr-TR" sz="1600" dirty="0" smtClean="0">
              <a:latin typeface="Candara" panose="020E0502030303020204" pitchFamily="34" charset="0"/>
            </a:endParaRPr>
          </a:p>
          <a:p>
            <a:pPr algn="just"/>
            <a:endParaRPr lang="tr-TR" sz="1600" dirty="0">
              <a:latin typeface="Candara" panose="020E0502030303020204" pitchFamily="34" charset="0"/>
            </a:endParaRPr>
          </a:p>
        </p:txBody>
      </p:sp>
      <p:pic>
        <p:nvPicPr>
          <p:cNvPr id="11" name="Resim 10"/>
          <p:cNvPicPr/>
          <p:nvPr/>
        </p:nvPicPr>
        <p:blipFill rotWithShape="1">
          <a:blip r:embed="rId4"/>
          <a:srcRect l="2481" t="15011" r="18709" b="11470"/>
          <a:stretch/>
        </p:blipFill>
        <p:spPr bwMode="auto">
          <a:xfrm>
            <a:off x="384300" y="1707198"/>
            <a:ext cx="4331716" cy="19442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2" name="Resim 11"/>
          <p:cNvPicPr/>
          <p:nvPr/>
        </p:nvPicPr>
        <p:blipFill rotWithShape="1">
          <a:blip r:embed="rId5"/>
          <a:srcRect l="2482" t="14707" r="18766" b="10882"/>
          <a:stretch/>
        </p:blipFill>
        <p:spPr bwMode="auto">
          <a:xfrm>
            <a:off x="384300" y="3770433"/>
            <a:ext cx="4331716" cy="172819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3" name="Resim 12" descr="C:\Users\FUJITSU\Desktop\Broşürler\Broşürler-Yabancı Öğrenciler\Arapça.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5625" y="1325425"/>
            <a:ext cx="2929379" cy="17800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Resim 14"/>
          <p:cNvPicPr/>
          <p:nvPr/>
        </p:nvPicPr>
        <p:blipFill>
          <a:blip r:embed="rId7">
            <a:extLst>
              <a:ext uri="{28A0092B-C50C-407E-A947-70E740481C1C}">
                <a14:useLocalDpi xmlns:a14="http://schemas.microsoft.com/office/drawing/2010/main" val="0"/>
              </a:ext>
            </a:extLst>
          </a:blip>
          <a:srcRect/>
          <a:stretch>
            <a:fillRect/>
          </a:stretch>
        </p:blipFill>
        <p:spPr bwMode="auto">
          <a:xfrm>
            <a:off x="5148064" y="3212975"/>
            <a:ext cx="1156717" cy="23046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Resim 15"/>
          <p:cNvPicPr/>
          <p:nvPr/>
        </p:nvPicPr>
        <p:blipFill>
          <a:blip r:embed="rId8">
            <a:extLst>
              <a:ext uri="{28A0092B-C50C-407E-A947-70E740481C1C}">
                <a14:useLocalDpi xmlns:a14="http://schemas.microsoft.com/office/drawing/2010/main" val="0"/>
              </a:ext>
            </a:extLst>
          </a:blip>
          <a:srcRect/>
          <a:stretch>
            <a:fillRect/>
          </a:stretch>
        </p:blipFill>
        <p:spPr bwMode="auto">
          <a:xfrm>
            <a:off x="6444208" y="3212975"/>
            <a:ext cx="1212215" cy="22951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Resim 16"/>
          <p:cNvPicPr/>
          <p:nvPr/>
        </p:nvPicPr>
        <p:blipFill>
          <a:blip r:embed="rId9">
            <a:extLst>
              <a:ext uri="{28A0092B-C50C-407E-A947-70E740481C1C}">
                <a14:useLocalDpi xmlns:a14="http://schemas.microsoft.com/office/drawing/2010/main" val="0"/>
              </a:ext>
            </a:extLst>
          </a:blip>
          <a:srcRect/>
          <a:stretch>
            <a:fillRect/>
          </a:stretch>
        </p:blipFill>
        <p:spPr bwMode="auto">
          <a:xfrm>
            <a:off x="7802632" y="3212975"/>
            <a:ext cx="1150620" cy="22856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24051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8" name="Picture 2" descr="D:\Resimler\3-13 Eylül İstanbul Fuar\Fuar4.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239" y="1916832"/>
            <a:ext cx="4355902" cy="306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9" name="Dikdörtgen 18"/>
          <p:cNvSpPr/>
          <p:nvPr/>
        </p:nvSpPr>
        <p:spPr>
          <a:xfrm>
            <a:off x="281906" y="260648"/>
            <a:ext cx="8671346" cy="1446550"/>
          </a:xfrm>
          <a:prstGeom prst="rect">
            <a:avLst/>
          </a:prstGeom>
        </p:spPr>
        <p:txBody>
          <a:bodyPr wrap="square">
            <a:spAutoFit/>
          </a:bodyPr>
          <a:lstStyle/>
          <a:p>
            <a:pPr marL="285750" indent="-285750" algn="just">
              <a:buFont typeface="Wingdings" panose="05000000000000000000" pitchFamily="2" charset="2"/>
              <a:buChar char="v"/>
            </a:pPr>
            <a:r>
              <a:rPr lang="tr-TR" sz="1600" b="1" dirty="0" smtClean="0">
                <a:latin typeface="Candara" panose="020E0502030303020204" pitchFamily="34" charset="0"/>
              </a:rPr>
              <a:t>Tanıtım </a:t>
            </a:r>
          </a:p>
          <a:p>
            <a:pPr algn="just"/>
            <a:endParaRPr lang="tr-TR" sz="800" dirty="0">
              <a:latin typeface="Candara" panose="020E0502030303020204" pitchFamily="34" charset="0"/>
            </a:endParaRPr>
          </a:p>
          <a:p>
            <a:pPr algn="just"/>
            <a:r>
              <a:rPr lang="tr-TR" sz="1600" dirty="0" smtClean="0">
                <a:latin typeface="Candara" panose="020E0502030303020204" pitchFamily="34" charset="0"/>
              </a:rPr>
              <a:t>Ulusal ve uluslararası ölçekte düzenlenen üniversite ve yüksek öğretim tanıtım fuarlarına Gazi Üniversitesinin en üst seviyede ve en verimli biçimde katılması için gereken materyallerin hazırlanması, planlamanın yapılması ve uzman ekibin belirlenmesi Müşavirliğin görevleri arasındadır. </a:t>
            </a:r>
            <a:endParaRPr lang="tr-TR" sz="1600" dirty="0">
              <a:latin typeface="Candara" panose="020E0502030303020204" pitchFamily="34" charset="0"/>
            </a:endParaRPr>
          </a:p>
        </p:txBody>
      </p:sp>
      <p:pic>
        <p:nvPicPr>
          <p:cNvPr id="11" name="Resim 10"/>
          <p:cNvPicPr/>
          <p:nvPr/>
        </p:nvPicPr>
        <p:blipFill rotWithShape="1">
          <a:blip r:embed="rId5">
            <a:extLst>
              <a:ext uri="{28A0092B-C50C-407E-A947-70E740481C1C}">
                <a14:useLocalDpi xmlns:a14="http://schemas.microsoft.com/office/drawing/2010/main" val="0"/>
              </a:ext>
            </a:extLst>
          </a:blip>
          <a:srcRect t="4287" b="2841"/>
          <a:stretch/>
        </p:blipFill>
        <p:spPr bwMode="auto">
          <a:xfrm>
            <a:off x="4617579" y="1916832"/>
            <a:ext cx="4418917" cy="3069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2591770682"/>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281906" y="260648"/>
            <a:ext cx="8671346" cy="1446550"/>
          </a:xfrm>
          <a:prstGeom prst="rect">
            <a:avLst/>
          </a:prstGeom>
        </p:spPr>
        <p:txBody>
          <a:bodyPr wrap="square">
            <a:spAutoFit/>
          </a:bodyPr>
          <a:lstStyle/>
          <a:p>
            <a:pPr marL="285750" indent="-285750" algn="just">
              <a:buFont typeface="Wingdings" panose="05000000000000000000" pitchFamily="2" charset="2"/>
              <a:buChar char="v"/>
            </a:pPr>
            <a:r>
              <a:rPr lang="tr-TR" sz="1600" b="1" dirty="0" smtClean="0">
                <a:latin typeface="Candara" panose="020E0502030303020204" pitchFamily="34" charset="0"/>
              </a:rPr>
              <a:t>Tanıtım </a:t>
            </a:r>
          </a:p>
          <a:p>
            <a:pPr algn="just"/>
            <a:endParaRPr lang="tr-TR" sz="800" dirty="0">
              <a:latin typeface="Candara" panose="020E0502030303020204" pitchFamily="34" charset="0"/>
            </a:endParaRPr>
          </a:p>
          <a:p>
            <a:pPr algn="just"/>
            <a:r>
              <a:rPr lang="tr-TR" sz="1600" dirty="0">
                <a:latin typeface="Candara" panose="020E0502030303020204" pitchFamily="34" charset="0"/>
              </a:rPr>
              <a:t>Akademik yıl boyunca </a:t>
            </a:r>
            <a:r>
              <a:rPr lang="tr-TR" sz="1600" dirty="0" smtClean="0">
                <a:latin typeface="Candara" panose="020E0502030303020204" pitchFamily="34" charset="0"/>
              </a:rPr>
              <a:t>ortaöğretim kurumlarından gelen talepler doğrultusunda Perşembe ve Cuma </a:t>
            </a:r>
            <a:r>
              <a:rPr lang="tr-TR" sz="1600" dirty="0">
                <a:latin typeface="Candara" panose="020E0502030303020204" pitchFamily="34" charset="0"/>
              </a:rPr>
              <a:t>günlerinde </a:t>
            </a:r>
            <a:r>
              <a:rPr lang="tr-TR" sz="1600" dirty="0" smtClean="0">
                <a:latin typeface="Candara" panose="020E0502030303020204" pitchFamily="34" charset="0"/>
              </a:rPr>
              <a:t>tanıtım toplantıları gerçekleştirilmektedir</a:t>
            </a:r>
            <a:r>
              <a:rPr lang="tr-TR" sz="1600" dirty="0">
                <a:latin typeface="Candara" panose="020E0502030303020204" pitchFamily="34" charset="0"/>
              </a:rPr>
              <a:t>. Programda üniversite adaylarına Gazi Üniversitesinin </a:t>
            </a:r>
            <a:r>
              <a:rPr lang="tr-TR" sz="1600" dirty="0" smtClean="0">
                <a:latin typeface="Candara" panose="020E0502030303020204" pitchFamily="34" charset="0"/>
              </a:rPr>
              <a:t>akademik birimleri ile </a:t>
            </a:r>
            <a:r>
              <a:rPr lang="tr-TR" sz="1600" dirty="0">
                <a:latin typeface="Candara" panose="020E0502030303020204" pitchFamily="34" charset="0"/>
              </a:rPr>
              <a:t>sosyal ve kültürel imkânlarını anlatan slayt gösterisi ve tanıtım filmi gösterimi </a:t>
            </a:r>
            <a:r>
              <a:rPr lang="tr-TR" sz="1600" dirty="0" smtClean="0">
                <a:latin typeface="Candara" panose="020E0502030303020204" pitchFamily="34" charset="0"/>
              </a:rPr>
              <a:t>yapılmaktadır.</a:t>
            </a:r>
            <a:endParaRPr lang="tr-TR" sz="1600" dirty="0">
              <a:latin typeface="Candara" panose="020E0502030303020204" pitchFamily="34" charset="0"/>
            </a:endParaRPr>
          </a:p>
        </p:txBody>
      </p:sp>
      <p:pic>
        <p:nvPicPr>
          <p:cNvPr id="12" name="Resim 11"/>
          <p:cNvPicPr/>
          <p:nvPr/>
        </p:nvPicPr>
        <p:blipFill rotWithShape="1">
          <a:blip r:embed="rId4" cstate="print">
            <a:extLst>
              <a:ext uri="{28A0092B-C50C-407E-A947-70E740481C1C}">
                <a14:useLocalDpi xmlns:a14="http://schemas.microsoft.com/office/drawing/2010/main" val="0"/>
              </a:ext>
            </a:extLst>
          </a:blip>
          <a:srcRect l="26636" t="19117" r="27040" b="25882"/>
          <a:stretch/>
        </p:blipFill>
        <p:spPr bwMode="auto">
          <a:xfrm>
            <a:off x="404697" y="1772816"/>
            <a:ext cx="3255030" cy="1561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3" name="Resim 12"/>
          <p:cNvPicPr/>
          <p:nvPr/>
        </p:nvPicPr>
        <p:blipFill rotWithShape="1">
          <a:blip r:embed="rId5" cstate="print">
            <a:extLst>
              <a:ext uri="{28A0092B-C50C-407E-A947-70E740481C1C}">
                <a14:useLocalDpi xmlns:a14="http://schemas.microsoft.com/office/drawing/2010/main" val="0"/>
              </a:ext>
            </a:extLst>
          </a:blip>
          <a:srcRect t="3362" b="3863"/>
          <a:stretch/>
        </p:blipFill>
        <p:spPr bwMode="auto">
          <a:xfrm>
            <a:off x="5004048" y="1908961"/>
            <a:ext cx="3600400"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pic>
        <p:nvPicPr>
          <p:cNvPr id="14" name="Resim 13"/>
          <p:cNvPicPr/>
          <p:nvPr/>
        </p:nvPicPr>
        <p:blipFill rotWithShape="1">
          <a:blip r:embed="rId6" cstate="print">
            <a:extLst>
              <a:ext uri="{28A0092B-C50C-407E-A947-70E740481C1C}">
                <a14:useLocalDpi xmlns:a14="http://schemas.microsoft.com/office/drawing/2010/main" val="0"/>
              </a:ext>
            </a:extLst>
          </a:blip>
          <a:srcRect l="26193" t="19087" r="27004" b="29154"/>
          <a:stretch/>
        </p:blipFill>
        <p:spPr bwMode="auto">
          <a:xfrm>
            <a:off x="1331640" y="3485265"/>
            <a:ext cx="3374891" cy="20319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403073443"/>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0" y="5630607"/>
            <a:ext cx="9144000" cy="606705"/>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 name="Dikdörtgen 2"/>
          <p:cNvSpPr/>
          <p:nvPr/>
        </p:nvSpPr>
        <p:spPr>
          <a:xfrm>
            <a:off x="0" y="6032014"/>
            <a:ext cx="9144000" cy="825986"/>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accent1">
                  <a:lumMod val="50000"/>
                </a:schemeClr>
              </a:solidFill>
            </a:endParaRPr>
          </a:p>
        </p:txBody>
      </p:sp>
      <p:pic>
        <p:nvPicPr>
          <p:cNvPr id="205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8" descr="C:\Users\Orhan Uzan\Desktop\slide\Untitled-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8748464" y="6561026"/>
            <a:ext cx="204788" cy="15875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476" y="6032014"/>
            <a:ext cx="1761434" cy="86409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Dikdörtgen 9"/>
          <p:cNvSpPr/>
          <p:nvPr/>
        </p:nvSpPr>
        <p:spPr>
          <a:xfrm>
            <a:off x="0" y="1"/>
            <a:ext cx="9144000" cy="94320"/>
          </a:xfrm>
          <a:prstGeom prst="rect">
            <a:avLst/>
          </a:prstGeom>
          <a:solidFill>
            <a:srgbClr val="698D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Dikdörtgen 18"/>
          <p:cNvSpPr/>
          <p:nvPr/>
        </p:nvSpPr>
        <p:spPr>
          <a:xfrm>
            <a:off x="292374" y="476672"/>
            <a:ext cx="8671346" cy="1077218"/>
          </a:xfrm>
          <a:prstGeom prst="rect">
            <a:avLst/>
          </a:prstGeom>
        </p:spPr>
        <p:txBody>
          <a:bodyPr wrap="square">
            <a:spAutoFit/>
          </a:bodyPr>
          <a:lstStyle/>
          <a:p>
            <a:pPr marL="285750" indent="-285750" algn="just">
              <a:buFont typeface="Wingdings" panose="05000000000000000000" pitchFamily="2" charset="2"/>
              <a:buChar char="v"/>
            </a:pPr>
            <a:r>
              <a:rPr lang="tr-TR" sz="1600" b="1" dirty="0" smtClean="0">
                <a:latin typeface="Candara" panose="020E0502030303020204" pitchFamily="34" charset="0"/>
              </a:rPr>
              <a:t>Tanıtım </a:t>
            </a:r>
          </a:p>
          <a:p>
            <a:pPr algn="just"/>
            <a:endParaRPr lang="tr-TR" sz="1600" b="1" dirty="0" smtClean="0">
              <a:latin typeface="Candara" panose="020E0502030303020204" pitchFamily="34" charset="0"/>
            </a:endParaRPr>
          </a:p>
          <a:p>
            <a:pPr algn="just"/>
            <a:r>
              <a:rPr lang="tr-TR" sz="1600" dirty="0" smtClean="0">
                <a:latin typeface="Candara" panose="020E0502030303020204" pitchFamily="34" charset="0"/>
              </a:rPr>
              <a:t>Basın ve Halkla İlişkiler Müşavirliği, yeni kayıt olan öğrencilere yönelik çalışmaları da diğer birimlerle koordineli bir biçimde yürütür. </a:t>
            </a:r>
            <a:endParaRPr lang="tr-TR" sz="1600" dirty="0">
              <a:latin typeface="Candara" panose="020E0502030303020204" pitchFamily="34" charset="0"/>
            </a:endParaRPr>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9907" y="1844824"/>
            <a:ext cx="4251241" cy="30181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12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1844824"/>
            <a:ext cx="4260228" cy="3024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90733760"/>
      </p:ext>
    </p:extLst>
  </p:cSld>
  <p:clrMapOvr>
    <a:masterClrMapping/>
  </p:clrMapOvr>
  <mc:AlternateContent xmlns:mc="http://schemas.openxmlformats.org/markup-compatibility/2006" xmlns:p14="http://schemas.microsoft.com/office/powerpoint/2010/main">
    <mc:Choice Requires="p14">
      <p:transition spd="slow" p14:dur="1025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Hardcover</Template>
  <TotalTime>1621</TotalTime>
  <Words>1330</Words>
  <Application>Microsoft Office PowerPoint</Application>
  <PresentationFormat>Ekran Gösterisi (4:3)</PresentationFormat>
  <Paragraphs>192</Paragraphs>
  <Slides>29</Slides>
  <Notes>0</Notes>
  <HiddenSlides>0</HiddenSlides>
  <MMClips>0</MMClips>
  <ScaleCrop>false</ScaleCrop>
  <HeadingPairs>
    <vt:vector size="4" baseType="variant">
      <vt:variant>
        <vt:lpstr>Tema</vt:lpstr>
      </vt:variant>
      <vt:variant>
        <vt:i4>1</vt:i4>
      </vt:variant>
      <vt:variant>
        <vt:lpstr>Slayt Başlıkları</vt:lpstr>
      </vt:variant>
      <vt:variant>
        <vt:i4>29</vt:i4>
      </vt:variant>
    </vt:vector>
  </HeadingPairs>
  <TitlesOfParts>
    <vt:vector size="30" baseType="lpstr">
      <vt:lpstr>Ofis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Orhan Uzan</dc:creator>
  <cp:lastModifiedBy>user</cp:lastModifiedBy>
  <cp:revision>115</cp:revision>
  <cp:lastPrinted>2014-09-01T06:32:18Z</cp:lastPrinted>
  <dcterms:created xsi:type="dcterms:W3CDTF">2011-10-03T12:58:47Z</dcterms:created>
  <dcterms:modified xsi:type="dcterms:W3CDTF">2014-09-01T08:17:39Z</dcterms:modified>
</cp:coreProperties>
</file>