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0" r:id="rId2"/>
    <p:sldId id="266" r:id="rId3"/>
    <p:sldId id="288" r:id="rId4"/>
    <p:sldId id="289" r:id="rId5"/>
    <p:sldId id="292" r:id="rId6"/>
    <p:sldId id="290" r:id="rId7"/>
    <p:sldId id="291" r:id="rId8"/>
    <p:sldId id="279" r:id="rId9"/>
    <p:sldId id="293" r:id="rId10"/>
    <p:sldId id="297" r:id="rId11"/>
    <p:sldId id="298" r:id="rId12"/>
    <p:sldId id="282" r:id="rId13"/>
    <p:sldId id="283" r:id="rId14"/>
    <p:sldId id="284" r:id="rId15"/>
    <p:sldId id="285" r:id="rId16"/>
    <p:sldId id="286" r:id="rId17"/>
    <p:sldId id="287" r:id="rId18"/>
    <p:sldId id="276" r:id="rId19"/>
    <p:sldId id="277" r:id="rId20"/>
    <p:sldId id="278" r:id="rId21"/>
    <p:sldId id="263" r:id="rId22"/>
    <p:sldId id="264" r:id="rId23"/>
    <p:sldId id="265" r:id="rId24"/>
    <p:sldId id="256" r:id="rId25"/>
    <p:sldId id="257" r:id="rId26"/>
    <p:sldId id="258" r:id="rId27"/>
    <p:sldId id="259"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0DFB6-7EC4-4581-90DE-7541AD35BDC7}" type="datetimeFigureOut">
              <a:rPr lang="tr-TR" smtClean="0"/>
              <a:pPr/>
              <a:t>24.10.2011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1E93F4-E700-4FF6-A1AE-15DD747D1CC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7547986-7813-4A34-9567-D248F20952F0}" type="datetime1">
              <a:rPr lang="tr-TR" smtClean="0"/>
              <a:pPr/>
              <a:t>24.10.2011</a:t>
            </a:fld>
            <a:endParaRPr lang="tr-TR"/>
          </a:p>
        </p:txBody>
      </p:sp>
      <p:sp>
        <p:nvSpPr>
          <p:cNvPr id="5" name="4 Altbilgi Yer Tutucusu"/>
          <p:cNvSpPr>
            <a:spLocks noGrp="1"/>
          </p:cNvSpPr>
          <p:nvPr>
            <p:ph type="ftr" sz="quarter" idx="11"/>
          </p:nvPr>
        </p:nvSpPr>
        <p:spPr/>
        <p:txBody>
          <a:bodyPr/>
          <a:lstStyle/>
          <a:p>
            <a:r>
              <a:rPr lang="tr-TR" smtClean="0"/>
              <a:t>Başkent Enerji Hareketi Projesi-2011</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27002B9-6009-4E60-98ED-5152D2E66DB1}" type="datetime1">
              <a:rPr lang="tr-TR" smtClean="0"/>
              <a:pPr/>
              <a:t>24.10.2011</a:t>
            </a:fld>
            <a:endParaRPr lang="tr-TR"/>
          </a:p>
        </p:txBody>
      </p:sp>
      <p:sp>
        <p:nvSpPr>
          <p:cNvPr id="5" name="4 Altbilgi Yer Tutucusu"/>
          <p:cNvSpPr>
            <a:spLocks noGrp="1"/>
          </p:cNvSpPr>
          <p:nvPr>
            <p:ph type="ftr" sz="quarter" idx="11"/>
          </p:nvPr>
        </p:nvSpPr>
        <p:spPr/>
        <p:txBody>
          <a:bodyPr/>
          <a:lstStyle/>
          <a:p>
            <a:r>
              <a:rPr lang="tr-TR" smtClean="0"/>
              <a:t>Başkent Enerji Hareketi Projesi-2011</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24D10A0-7554-4946-A8A7-C058BD880A7B}" type="datetime1">
              <a:rPr lang="tr-TR" smtClean="0"/>
              <a:pPr/>
              <a:t>24.10.2011</a:t>
            </a:fld>
            <a:endParaRPr lang="tr-TR"/>
          </a:p>
        </p:txBody>
      </p:sp>
      <p:sp>
        <p:nvSpPr>
          <p:cNvPr id="5" name="4 Altbilgi Yer Tutucusu"/>
          <p:cNvSpPr>
            <a:spLocks noGrp="1"/>
          </p:cNvSpPr>
          <p:nvPr>
            <p:ph type="ftr" sz="quarter" idx="11"/>
          </p:nvPr>
        </p:nvSpPr>
        <p:spPr/>
        <p:txBody>
          <a:bodyPr/>
          <a:lstStyle/>
          <a:p>
            <a:r>
              <a:rPr lang="tr-TR" smtClean="0"/>
              <a:t>Başkent Enerji Hareketi Projesi-2011</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6DA19AE-31FA-4C0C-BF8C-F60076B8CE58}" type="datetime1">
              <a:rPr lang="tr-TR" smtClean="0"/>
              <a:pPr/>
              <a:t>24.10.2011</a:t>
            </a:fld>
            <a:endParaRPr lang="tr-TR"/>
          </a:p>
        </p:txBody>
      </p:sp>
      <p:sp>
        <p:nvSpPr>
          <p:cNvPr id="5" name="4 Altbilgi Yer Tutucusu"/>
          <p:cNvSpPr>
            <a:spLocks noGrp="1"/>
          </p:cNvSpPr>
          <p:nvPr>
            <p:ph type="ftr" sz="quarter" idx="11"/>
          </p:nvPr>
        </p:nvSpPr>
        <p:spPr/>
        <p:txBody>
          <a:bodyPr/>
          <a:lstStyle/>
          <a:p>
            <a:r>
              <a:rPr lang="tr-TR" smtClean="0"/>
              <a:t>Başkent Enerji Hareketi Projesi-2011</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45E6E2-784E-421A-A061-E5B8504864C8}" type="datetime1">
              <a:rPr lang="tr-TR" smtClean="0"/>
              <a:pPr/>
              <a:t>24.10.2011</a:t>
            </a:fld>
            <a:endParaRPr lang="tr-TR"/>
          </a:p>
        </p:txBody>
      </p:sp>
      <p:sp>
        <p:nvSpPr>
          <p:cNvPr id="5" name="4 Altbilgi Yer Tutucusu"/>
          <p:cNvSpPr>
            <a:spLocks noGrp="1"/>
          </p:cNvSpPr>
          <p:nvPr>
            <p:ph type="ftr" sz="quarter" idx="11"/>
          </p:nvPr>
        </p:nvSpPr>
        <p:spPr/>
        <p:txBody>
          <a:bodyPr/>
          <a:lstStyle/>
          <a:p>
            <a:r>
              <a:rPr lang="tr-TR" smtClean="0"/>
              <a:t>Başkent Enerji Hareketi Projesi-2011</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881E87B-34C5-4730-8F92-600653EBAE20}" type="datetime1">
              <a:rPr lang="tr-TR" smtClean="0"/>
              <a:pPr/>
              <a:t>24.10.2011</a:t>
            </a:fld>
            <a:endParaRPr lang="tr-TR"/>
          </a:p>
        </p:txBody>
      </p:sp>
      <p:sp>
        <p:nvSpPr>
          <p:cNvPr id="6" name="5 Altbilgi Yer Tutucusu"/>
          <p:cNvSpPr>
            <a:spLocks noGrp="1"/>
          </p:cNvSpPr>
          <p:nvPr>
            <p:ph type="ftr" sz="quarter" idx="11"/>
          </p:nvPr>
        </p:nvSpPr>
        <p:spPr/>
        <p:txBody>
          <a:bodyPr/>
          <a:lstStyle/>
          <a:p>
            <a:r>
              <a:rPr lang="tr-TR" smtClean="0"/>
              <a:t>Başkent Enerji Hareketi Projesi-2011</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C157275-A156-4A82-BA03-FCBE50C2D4F2}" type="datetime1">
              <a:rPr lang="tr-TR" smtClean="0"/>
              <a:pPr/>
              <a:t>24.10.2011</a:t>
            </a:fld>
            <a:endParaRPr lang="tr-TR"/>
          </a:p>
        </p:txBody>
      </p:sp>
      <p:sp>
        <p:nvSpPr>
          <p:cNvPr id="8" name="7 Altbilgi Yer Tutucusu"/>
          <p:cNvSpPr>
            <a:spLocks noGrp="1"/>
          </p:cNvSpPr>
          <p:nvPr>
            <p:ph type="ftr" sz="quarter" idx="11"/>
          </p:nvPr>
        </p:nvSpPr>
        <p:spPr/>
        <p:txBody>
          <a:bodyPr/>
          <a:lstStyle/>
          <a:p>
            <a:r>
              <a:rPr lang="tr-TR" smtClean="0"/>
              <a:t>Başkent Enerji Hareketi Projesi-2011</a:t>
            </a:r>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661D3E6-2798-4249-A55D-4F99E9617091}" type="datetime1">
              <a:rPr lang="tr-TR" smtClean="0"/>
              <a:pPr/>
              <a:t>24.10.2011</a:t>
            </a:fld>
            <a:endParaRPr lang="tr-TR"/>
          </a:p>
        </p:txBody>
      </p:sp>
      <p:sp>
        <p:nvSpPr>
          <p:cNvPr id="4" name="3 Altbilgi Yer Tutucusu"/>
          <p:cNvSpPr>
            <a:spLocks noGrp="1"/>
          </p:cNvSpPr>
          <p:nvPr>
            <p:ph type="ftr" sz="quarter" idx="11"/>
          </p:nvPr>
        </p:nvSpPr>
        <p:spPr/>
        <p:txBody>
          <a:bodyPr/>
          <a:lstStyle/>
          <a:p>
            <a:r>
              <a:rPr lang="tr-TR" smtClean="0"/>
              <a:t>Başkent Enerji Hareketi Projesi-2011</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C7480B6-F8CE-4A1E-B687-CE264E5BE892}" type="datetime1">
              <a:rPr lang="tr-TR" smtClean="0"/>
              <a:pPr/>
              <a:t>24.10.2011</a:t>
            </a:fld>
            <a:endParaRPr lang="tr-TR"/>
          </a:p>
        </p:txBody>
      </p:sp>
      <p:sp>
        <p:nvSpPr>
          <p:cNvPr id="3" name="2 Altbilgi Yer Tutucusu"/>
          <p:cNvSpPr>
            <a:spLocks noGrp="1"/>
          </p:cNvSpPr>
          <p:nvPr>
            <p:ph type="ftr" sz="quarter" idx="11"/>
          </p:nvPr>
        </p:nvSpPr>
        <p:spPr/>
        <p:txBody>
          <a:bodyPr/>
          <a:lstStyle/>
          <a:p>
            <a:r>
              <a:rPr lang="tr-TR" smtClean="0"/>
              <a:t>Başkent Enerji Hareketi Projesi-2011</a:t>
            </a:r>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4A5E81B-3D42-4E32-A946-5440D1E01BD1}" type="datetime1">
              <a:rPr lang="tr-TR" smtClean="0"/>
              <a:pPr/>
              <a:t>24.10.2011</a:t>
            </a:fld>
            <a:endParaRPr lang="tr-TR"/>
          </a:p>
        </p:txBody>
      </p:sp>
      <p:sp>
        <p:nvSpPr>
          <p:cNvPr id="6" name="5 Altbilgi Yer Tutucusu"/>
          <p:cNvSpPr>
            <a:spLocks noGrp="1"/>
          </p:cNvSpPr>
          <p:nvPr>
            <p:ph type="ftr" sz="quarter" idx="11"/>
          </p:nvPr>
        </p:nvSpPr>
        <p:spPr/>
        <p:txBody>
          <a:bodyPr/>
          <a:lstStyle/>
          <a:p>
            <a:r>
              <a:rPr lang="tr-TR" smtClean="0"/>
              <a:t>Başkent Enerji Hareketi Projesi-2011</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58F4114-72E1-4C8A-BC08-80100BBB9C55}" type="datetime1">
              <a:rPr lang="tr-TR" smtClean="0"/>
              <a:pPr/>
              <a:t>24.10.2011</a:t>
            </a:fld>
            <a:endParaRPr lang="tr-TR"/>
          </a:p>
        </p:txBody>
      </p:sp>
      <p:sp>
        <p:nvSpPr>
          <p:cNvPr id="6" name="5 Altbilgi Yer Tutucusu"/>
          <p:cNvSpPr>
            <a:spLocks noGrp="1"/>
          </p:cNvSpPr>
          <p:nvPr>
            <p:ph type="ftr" sz="quarter" idx="11"/>
          </p:nvPr>
        </p:nvSpPr>
        <p:spPr/>
        <p:txBody>
          <a:bodyPr/>
          <a:lstStyle/>
          <a:p>
            <a:r>
              <a:rPr lang="tr-TR" smtClean="0"/>
              <a:t>Başkent Enerji Hareketi Projesi-2011</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4B4C2-87A5-4319-81C8-4D16EA71D007}" type="datetime1">
              <a:rPr lang="tr-TR" smtClean="0"/>
              <a:pPr/>
              <a:t>24.10.2011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Başkent Enerji Hareketi Projesi-2011</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Argem\Desktop\rock_wall_pp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467544" y="773832"/>
            <a:ext cx="8229600" cy="1143000"/>
          </a:xfrm>
        </p:spPr>
        <p:txBody>
          <a:bodyPr>
            <a:normAutofit fontScale="90000"/>
          </a:bodyPr>
          <a:lstStyle/>
          <a:p>
            <a:r>
              <a:rPr lang="tr-TR" b="1" dirty="0" smtClean="0">
                <a:latin typeface="Georgia" pitchFamily="18" charset="0"/>
              </a:rPr>
              <a:t>ENERJİ HAREKETİ</a:t>
            </a:r>
            <a:br>
              <a:rPr lang="tr-TR" b="1" dirty="0" smtClean="0">
                <a:latin typeface="Georgia" pitchFamily="18" charset="0"/>
              </a:rPr>
            </a:br>
            <a:r>
              <a:rPr lang="tr-TR" b="1" dirty="0" smtClean="0">
                <a:latin typeface="Georgia" pitchFamily="18" charset="0"/>
              </a:rPr>
              <a:t/>
            </a:r>
            <a:br>
              <a:rPr lang="tr-TR" b="1" dirty="0" smtClean="0">
                <a:latin typeface="Georgia" pitchFamily="18" charset="0"/>
              </a:rPr>
            </a:br>
            <a:endParaRPr lang="tr-TR" b="1" dirty="0">
              <a:latin typeface="Georgia" pitchFamily="18" charset="0"/>
            </a:endParaRPr>
          </a:p>
        </p:txBody>
      </p:sp>
      <p:sp>
        <p:nvSpPr>
          <p:cNvPr id="3" name="2 İçerik Yer Tutucusu"/>
          <p:cNvSpPr>
            <a:spLocks noGrp="1"/>
          </p:cNvSpPr>
          <p:nvPr>
            <p:ph idx="1"/>
          </p:nvPr>
        </p:nvSpPr>
        <p:spPr>
          <a:xfrm>
            <a:off x="590872" y="1124744"/>
            <a:ext cx="8229600" cy="1152129"/>
          </a:xfrm>
        </p:spPr>
        <p:txBody>
          <a:bodyPr>
            <a:normAutofit/>
          </a:bodyPr>
          <a:lstStyle/>
          <a:p>
            <a:pPr lvl="0" algn="ctr">
              <a:buNone/>
            </a:pPr>
            <a:r>
              <a:rPr lang="tr-TR" b="1" dirty="0" smtClean="0">
                <a:latin typeface="Georgia" pitchFamily="18" charset="0"/>
              </a:rPr>
              <a:t>Sınıftan çıkarken, ışıkları kapatmayı unutmayalım.</a:t>
            </a:r>
          </a:p>
        </p:txBody>
      </p:sp>
      <p:pic>
        <p:nvPicPr>
          <p:cNvPr id="1026" name="Picture 2" descr="C:\Users\Argem\Desktop\turn-off-the-lights.jpg"/>
          <p:cNvPicPr>
            <a:picLocks noChangeAspect="1" noChangeArrowheads="1"/>
          </p:cNvPicPr>
          <p:nvPr/>
        </p:nvPicPr>
        <p:blipFill>
          <a:blip r:embed="rId3" cstate="print"/>
          <a:srcRect/>
          <a:stretch>
            <a:fillRect/>
          </a:stretch>
        </p:blipFill>
        <p:spPr bwMode="auto">
          <a:xfrm>
            <a:off x="3707904" y="2204864"/>
            <a:ext cx="1904036" cy="2808312"/>
          </a:xfrm>
          <a:prstGeom prst="rect">
            <a:avLst/>
          </a:prstGeom>
          <a:noFill/>
        </p:spPr>
      </p:pic>
      <p:sp>
        <p:nvSpPr>
          <p:cNvPr id="7" name="6 Dikdörtgen"/>
          <p:cNvSpPr/>
          <p:nvPr/>
        </p:nvSpPr>
        <p:spPr>
          <a:xfrm>
            <a:off x="539552" y="5013176"/>
            <a:ext cx="8208912" cy="923330"/>
          </a:xfrm>
          <a:prstGeom prst="rect">
            <a:avLst/>
          </a:prstGeom>
        </p:spPr>
        <p:txBody>
          <a:bodyPr wrap="square">
            <a:spAutoFit/>
          </a:bodyPr>
          <a:lstStyle/>
          <a:p>
            <a:pPr algn="ctr"/>
            <a:r>
              <a:rPr lang="tr-TR" b="1" dirty="0" smtClean="0">
                <a:latin typeface="Georgia" pitchFamily="18" charset="0"/>
              </a:rPr>
              <a:t>Ekonomik üretim ana unsuru olan ve hayat kalitemizi iyileştiren enerjinin kullanımından vazgeçemeyeceğimize göre</a:t>
            </a:r>
            <a:br>
              <a:rPr lang="tr-TR" b="1" dirty="0" smtClean="0">
                <a:latin typeface="Georgia" pitchFamily="18" charset="0"/>
              </a:rPr>
            </a:br>
            <a:r>
              <a:rPr lang="tr-TR" b="1" dirty="0" smtClean="0">
                <a:latin typeface="Georgia" pitchFamily="18" charset="0"/>
              </a:rPr>
              <a:t>ENERJİYİ VERİMLİ KULLANALIM…</a:t>
            </a:r>
          </a:p>
        </p:txBody>
      </p:sp>
      <p:sp>
        <p:nvSpPr>
          <p:cNvPr id="8" name="7 Altbilgi Yer Tutucusu"/>
          <p:cNvSpPr>
            <a:spLocks noGrp="1"/>
          </p:cNvSpPr>
          <p:nvPr>
            <p:ph type="ftr" sz="quarter" idx="11"/>
          </p:nvPr>
        </p:nvSpPr>
        <p:spPr>
          <a:xfrm>
            <a:off x="2627784" y="6356350"/>
            <a:ext cx="4176464" cy="365125"/>
          </a:xfrm>
        </p:spPr>
        <p:txBody>
          <a:bodyPr/>
          <a:lstStyle/>
          <a:p>
            <a:r>
              <a:rPr lang="tr-TR" sz="1600" b="1" dirty="0" smtClean="0">
                <a:solidFill>
                  <a:schemeClr val="tx1"/>
                </a:solidFill>
                <a:latin typeface="Georgia" pitchFamily="18" charset="0"/>
              </a:rPr>
              <a:t>Başkent Enerji Hareketi Projesi-2011</a:t>
            </a:r>
            <a:endParaRPr lang="tr-TR" sz="1600" b="1" dirty="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rgem\Desktop\Powerpoint-templates-free-7.jpg"/>
          <p:cNvPicPr>
            <a:picLocks noChangeAspect="1" noChangeArrowheads="1"/>
          </p:cNvPicPr>
          <p:nvPr/>
        </p:nvPicPr>
        <p:blipFill>
          <a:blip r:embed="rId2" cstate="print"/>
          <a:srcRect b="3897"/>
          <a:stretch>
            <a:fillRect/>
          </a:stretch>
        </p:blipFill>
        <p:spPr bwMode="auto">
          <a:xfrm>
            <a:off x="0" y="0"/>
            <a:ext cx="9153168" cy="6858000"/>
          </a:xfrm>
          <a:prstGeom prst="rect">
            <a:avLst/>
          </a:prstGeom>
          <a:noFill/>
        </p:spPr>
      </p:pic>
      <p:sp>
        <p:nvSpPr>
          <p:cNvPr id="3" name="2 İçerik Yer Tutucusu"/>
          <p:cNvSpPr>
            <a:spLocks noGrp="1"/>
          </p:cNvSpPr>
          <p:nvPr>
            <p:ph idx="1"/>
          </p:nvPr>
        </p:nvSpPr>
        <p:spPr>
          <a:xfrm>
            <a:off x="683568" y="2060848"/>
            <a:ext cx="3384376" cy="3672408"/>
          </a:xfrm>
        </p:spPr>
        <p:txBody>
          <a:bodyPr>
            <a:noAutofit/>
          </a:bodyPr>
          <a:lstStyle/>
          <a:p>
            <a:pPr lvl="1">
              <a:buNone/>
            </a:pPr>
            <a:r>
              <a:rPr lang="tr-TR" sz="2000" dirty="0" smtClean="0">
                <a:latin typeface="Georgia" pitchFamily="18" charset="0"/>
              </a:rPr>
              <a:t>Ülkemizde enerjinin %</a:t>
            </a:r>
            <a:r>
              <a:rPr lang="tr-TR" sz="2000" dirty="0" smtClean="0">
                <a:latin typeface="Georgia" pitchFamily="18" charset="0"/>
              </a:rPr>
              <a:t>26’sı ısınma </a:t>
            </a:r>
            <a:r>
              <a:rPr lang="tr-TR" sz="2000" dirty="0" smtClean="0">
                <a:latin typeface="Georgia" pitchFamily="18" charset="0"/>
              </a:rPr>
              <a:t>için kullanılmakta, oysa </a:t>
            </a:r>
            <a:r>
              <a:rPr lang="tr-TR" sz="2000" dirty="0" smtClean="0">
                <a:latin typeface="Georgia" pitchFamily="18" charset="0"/>
              </a:rPr>
              <a:t>ülkemizdeki tüm </a:t>
            </a:r>
            <a:r>
              <a:rPr lang="tr-TR" sz="2000" dirty="0" smtClean="0">
                <a:latin typeface="Georgia" pitchFamily="18" charset="0"/>
              </a:rPr>
              <a:t>binalarda ısı yalıtımı yapılmış olsa ülke ekonomisine çok ciddi </a:t>
            </a:r>
            <a:r>
              <a:rPr lang="tr-TR" sz="2000" dirty="0" smtClean="0">
                <a:latin typeface="Georgia" pitchFamily="18" charset="0"/>
              </a:rPr>
              <a:t>katkılar sağlanabilir</a:t>
            </a:r>
            <a:r>
              <a:rPr lang="tr-TR" sz="2000" dirty="0" smtClean="0">
                <a:latin typeface="Georgia" pitchFamily="18" charset="0"/>
              </a:rPr>
              <a:t>.</a:t>
            </a:r>
          </a:p>
          <a:p>
            <a:pPr>
              <a:buNone/>
            </a:pPr>
            <a:endParaRPr lang="tr-TR" sz="2000" dirty="0">
              <a:latin typeface="Georgia" pitchFamily="18" charset="0"/>
            </a:endParaRPr>
          </a:p>
        </p:txBody>
      </p:sp>
      <p:sp>
        <p:nvSpPr>
          <p:cNvPr id="4" name="3 Altbilgi Yer Tutucusu"/>
          <p:cNvSpPr>
            <a:spLocks noGrp="1"/>
          </p:cNvSpPr>
          <p:nvPr>
            <p:ph type="ftr" sz="quarter" idx="11"/>
          </p:nvPr>
        </p:nvSpPr>
        <p:spPr>
          <a:xfrm>
            <a:off x="3131840" y="6237312"/>
            <a:ext cx="2895600" cy="365125"/>
          </a:xfrm>
        </p:spPr>
        <p:txBody>
          <a:bodyPr/>
          <a:lstStyle/>
          <a:p>
            <a:r>
              <a:rPr lang="tr-TR" dirty="0" smtClean="0">
                <a:solidFill>
                  <a:schemeClr val="tx1"/>
                </a:solidFill>
                <a:latin typeface="Georgia" pitchFamily="18" charset="0"/>
              </a:rPr>
              <a:t>Başkent Enerji Hareketi Projesi-2011</a:t>
            </a:r>
            <a:endParaRPr lang="tr-TR" dirty="0">
              <a:solidFill>
                <a:schemeClr val="tx1"/>
              </a:solidFill>
              <a:latin typeface="Georgia" pitchFamily="18" charset="0"/>
            </a:endParaRPr>
          </a:p>
        </p:txBody>
      </p:sp>
      <p:sp>
        <p:nvSpPr>
          <p:cNvPr id="9" name="8 Dikdörtgen"/>
          <p:cNvSpPr/>
          <p:nvPr/>
        </p:nvSpPr>
        <p:spPr>
          <a:xfrm>
            <a:off x="827584" y="836712"/>
            <a:ext cx="7560840" cy="1107996"/>
          </a:xfrm>
          <a:prstGeom prst="rect">
            <a:avLst/>
          </a:prstGeom>
        </p:spPr>
        <p:txBody>
          <a:bodyPr wrap="square">
            <a:spAutoFit/>
          </a:bodyPr>
          <a:lstStyle/>
          <a:p>
            <a:pPr algn="ctr"/>
            <a:r>
              <a:rPr lang="tr-TR" sz="2400" b="1" dirty="0" smtClean="0">
                <a:latin typeface="Georgia" pitchFamily="18" charset="0"/>
              </a:rPr>
              <a:t>YAŞANABİLİR </a:t>
            </a:r>
            <a:r>
              <a:rPr lang="tr-TR" sz="2400" b="1" dirty="0" smtClean="0">
                <a:latin typeface="Georgia" pitchFamily="18" charset="0"/>
              </a:rPr>
              <a:t>BİR DÜNYA İÇİN</a:t>
            </a:r>
            <a:br>
              <a:rPr lang="tr-TR" sz="2400" b="1" dirty="0" smtClean="0">
                <a:latin typeface="Georgia" pitchFamily="18" charset="0"/>
              </a:rPr>
            </a:br>
            <a:r>
              <a:rPr lang="tr-TR" sz="2400" b="1" dirty="0" smtClean="0">
                <a:latin typeface="Georgia" pitchFamily="18" charset="0"/>
              </a:rPr>
              <a:t>ISI YALITIMINA ÖNEM VERELİM</a:t>
            </a:r>
            <a:r>
              <a:rPr lang="tr-TR" dirty="0" smtClean="0">
                <a:latin typeface="Georgia" pitchFamily="18" charset="0"/>
              </a:rPr>
              <a:t>.</a:t>
            </a:r>
            <a:r>
              <a:rPr lang="tr-TR" b="1" dirty="0" smtClean="0">
                <a:latin typeface="Georgia" pitchFamily="18" charset="0"/>
              </a:rPr>
              <a:t/>
            </a:r>
            <a:br>
              <a:rPr lang="tr-TR" b="1" dirty="0" smtClean="0">
                <a:latin typeface="Georgia" pitchFamily="18" charset="0"/>
              </a:rPr>
            </a:br>
            <a:endParaRPr lang="tr-TR" dirty="0">
              <a:latin typeface="Georgia" pitchFamily="18" charset="0"/>
            </a:endParaRPr>
          </a:p>
        </p:txBody>
      </p:sp>
      <p:sp>
        <p:nvSpPr>
          <p:cNvPr id="10" name="2 İçerik Yer Tutucusu"/>
          <p:cNvSpPr txBox="1">
            <a:spLocks/>
          </p:cNvSpPr>
          <p:nvPr/>
        </p:nvSpPr>
        <p:spPr>
          <a:xfrm>
            <a:off x="4499992" y="1988840"/>
            <a:ext cx="4032448" cy="33018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schemeClr val="tx1"/>
                </a:solidFill>
                <a:effectLst/>
                <a:uLnTx/>
                <a:uFillTx/>
                <a:latin typeface="Georgia" pitchFamily="18" charset="0"/>
              </a:rPr>
              <a:t>Daha az yakıt tüketirsek atmosferimize daha az zararlı gaz </a:t>
            </a:r>
            <a:r>
              <a:rPr kumimoji="0" lang="tr-TR" sz="2000" b="0" i="0" u="none" strike="noStrike" kern="1200" cap="none" spc="0" normalizeH="0" baseline="0" noProof="0" dirty="0" err="1" smtClean="0">
                <a:ln>
                  <a:noFill/>
                </a:ln>
                <a:solidFill>
                  <a:schemeClr val="tx1"/>
                </a:solidFill>
                <a:effectLst/>
                <a:uLnTx/>
                <a:uFillTx/>
                <a:latin typeface="Georgia" pitchFamily="18" charset="0"/>
              </a:rPr>
              <a:t>salınımı</a:t>
            </a:r>
            <a:r>
              <a:rPr kumimoji="0" lang="tr-TR" sz="2000" b="0" i="0" u="none" strike="noStrike" kern="1200" cap="none" spc="0" normalizeH="0" baseline="0" noProof="0" dirty="0" smtClean="0">
                <a:ln>
                  <a:noFill/>
                </a:ln>
                <a:solidFill>
                  <a:schemeClr val="tx1"/>
                </a:solidFill>
                <a:effectLst/>
                <a:uLnTx/>
                <a:uFillTx/>
                <a:latin typeface="Georgia" pitchFamily="18" charset="0"/>
              </a:rPr>
              <a:t> gerçekleşir.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schemeClr val="tx1"/>
                </a:solidFill>
                <a:effectLst/>
                <a:uLnTx/>
                <a:uFillTx/>
                <a:latin typeface="Georgia" pitchFamily="18" charset="0"/>
              </a:rPr>
              <a:t>Böylece gelecek nesillere yaşanabilir bir dünya bırakabiliriz.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800" b="0" i="0" u="none" strike="noStrike" kern="1200" cap="none" spc="0" normalizeH="0" baseline="0" noProof="0" dirty="0">
              <a:ln>
                <a:noFill/>
              </a:ln>
              <a:solidFill>
                <a:schemeClr val="tx1"/>
              </a:solidFill>
              <a:effectLst/>
              <a:uLnTx/>
              <a:uFillTx/>
              <a:latin typeface="Georgia" pitchFamily="18" charset="0"/>
            </a:endParaRPr>
          </a:p>
        </p:txBody>
      </p:sp>
      <p:pic>
        <p:nvPicPr>
          <p:cNvPr id="3074" name="Picture 2" descr="C:\Users\Argem\Desktop\ev enerji tasarruf.JPG"/>
          <p:cNvPicPr>
            <a:picLocks noChangeAspect="1" noChangeArrowheads="1"/>
          </p:cNvPicPr>
          <p:nvPr/>
        </p:nvPicPr>
        <p:blipFill>
          <a:blip r:embed="rId3" cstate="print"/>
          <a:srcRect/>
          <a:stretch>
            <a:fillRect/>
          </a:stretch>
        </p:blipFill>
        <p:spPr bwMode="auto">
          <a:xfrm>
            <a:off x="5508104" y="4221088"/>
            <a:ext cx="2257425" cy="18192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rgem\Desktop\Powerpoint-templates-free-7.jpg"/>
          <p:cNvPicPr>
            <a:picLocks noChangeAspect="1" noChangeArrowheads="1"/>
          </p:cNvPicPr>
          <p:nvPr/>
        </p:nvPicPr>
        <p:blipFill>
          <a:blip r:embed="rId2" cstate="print"/>
          <a:srcRect b="3897"/>
          <a:stretch>
            <a:fillRect/>
          </a:stretch>
        </p:blipFill>
        <p:spPr bwMode="auto">
          <a:xfrm>
            <a:off x="0" y="0"/>
            <a:ext cx="9153168" cy="6858000"/>
          </a:xfrm>
          <a:prstGeom prst="rect">
            <a:avLst/>
          </a:prstGeom>
          <a:noFill/>
        </p:spPr>
      </p:pic>
      <p:sp>
        <p:nvSpPr>
          <p:cNvPr id="2" name="1 Başlık"/>
          <p:cNvSpPr>
            <a:spLocks noGrp="1"/>
          </p:cNvSpPr>
          <p:nvPr>
            <p:ph type="title"/>
          </p:nvPr>
        </p:nvSpPr>
        <p:spPr>
          <a:xfrm>
            <a:off x="446856" y="701824"/>
            <a:ext cx="8229600" cy="1143000"/>
          </a:xfrm>
        </p:spPr>
        <p:txBody>
          <a:bodyPr>
            <a:normAutofit fontScale="90000"/>
          </a:bodyPr>
          <a:lstStyle/>
          <a:p>
            <a:r>
              <a:rPr lang="tr-TR" dirty="0" smtClean="0">
                <a:latin typeface="Georgia" pitchFamily="18" charset="0"/>
              </a:rPr>
              <a:t/>
            </a:r>
            <a:br>
              <a:rPr lang="tr-TR" dirty="0" smtClean="0">
                <a:latin typeface="Georgia" pitchFamily="18" charset="0"/>
              </a:rPr>
            </a:br>
            <a:endParaRPr lang="tr-TR" dirty="0">
              <a:latin typeface="Georgia" pitchFamily="18" charset="0"/>
            </a:endParaRPr>
          </a:p>
        </p:txBody>
      </p:sp>
      <p:sp>
        <p:nvSpPr>
          <p:cNvPr id="3" name="2 İçerik Yer Tutucusu"/>
          <p:cNvSpPr>
            <a:spLocks noGrp="1"/>
          </p:cNvSpPr>
          <p:nvPr>
            <p:ph idx="1"/>
          </p:nvPr>
        </p:nvSpPr>
        <p:spPr>
          <a:xfrm>
            <a:off x="683568" y="1412776"/>
            <a:ext cx="3888432" cy="3672408"/>
          </a:xfrm>
        </p:spPr>
        <p:txBody>
          <a:bodyPr>
            <a:noAutofit/>
          </a:bodyPr>
          <a:lstStyle/>
          <a:p>
            <a:pPr>
              <a:buNone/>
            </a:pPr>
            <a:r>
              <a:rPr lang="tr-TR" sz="2000" dirty="0" smtClean="0">
                <a:latin typeface="Georgia" pitchFamily="18" charset="0"/>
              </a:rPr>
              <a:t>Çift </a:t>
            </a:r>
            <a:r>
              <a:rPr lang="tr-TR" sz="2000" dirty="0" smtClean="0">
                <a:latin typeface="Georgia" pitchFamily="18" charset="0"/>
              </a:rPr>
              <a:t>cam uygulamasında öncelikli ısıtılan odalarda yalıtıma öncelik </a:t>
            </a:r>
            <a:r>
              <a:rPr lang="tr-TR" sz="2000" dirty="0" smtClean="0">
                <a:latin typeface="Georgia" pitchFamily="18" charset="0"/>
              </a:rPr>
              <a:t>verin.</a:t>
            </a:r>
          </a:p>
          <a:p>
            <a:pPr>
              <a:buNone/>
            </a:pPr>
            <a:r>
              <a:rPr lang="tr-TR" sz="2000" dirty="0" smtClean="0">
                <a:latin typeface="Georgia" pitchFamily="18" charset="0"/>
              </a:rPr>
              <a:t>Pencere </a:t>
            </a:r>
            <a:r>
              <a:rPr lang="tr-TR" sz="2000" dirty="0" smtClean="0">
                <a:latin typeface="Georgia" pitchFamily="18" charset="0"/>
              </a:rPr>
              <a:t>ve kapı kenarlarında hava sızıntısını önlemek için pencere bandı </a:t>
            </a:r>
            <a:r>
              <a:rPr lang="tr-TR" sz="2000" dirty="0" smtClean="0">
                <a:latin typeface="Georgia" pitchFamily="18" charset="0"/>
              </a:rPr>
              <a:t>ve süngeri kullanabilirsiniz.</a:t>
            </a:r>
          </a:p>
          <a:p>
            <a:pPr lvl="0">
              <a:buNone/>
            </a:pPr>
            <a:r>
              <a:rPr lang="tr-TR" sz="2000" dirty="0" smtClean="0">
                <a:latin typeface="Georgia" pitchFamily="18" charset="0"/>
              </a:rPr>
              <a:t>Kış aylarında perdelerinizi kapalı tutarken doğrudan güneş gören pencere perdelerini açık tutabilirsiniz.</a:t>
            </a:r>
          </a:p>
          <a:p>
            <a:pPr>
              <a:buNone/>
            </a:pPr>
            <a:endParaRPr lang="tr-TR" sz="2000" dirty="0" smtClean="0">
              <a:latin typeface="Georgia" pitchFamily="18" charset="0"/>
            </a:endParaRPr>
          </a:p>
        </p:txBody>
      </p:sp>
      <p:sp>
        <p:nvSpPr>
          <p:cNvPr id="4" name="3 Altbilgi Yer Tutucusu"/>
          <p:cNvSpPr>
            <a:spLocks noGrp="1"/>
          </p:cNvSpPr>
          <p:nvPr>
            <p:ph type="ftr" sz="quarter" idx="11"/>
          </p:nvPr>
        </p:nvSpPr>
        <p:spPr>
          <a:xfrm>
            <a:off x="3131840" y="6237312"/>
            <a:ext cx="2895600" cy="365125"/>
          </a:xfrm>
        </p:spPr>
        <p:txBody>
          <a:bodyPr/>
          <a:lstStyle/>
          <a:p>
            <a:r>
              <a:rPr lang="tr-TR" dirty="0" smtClean="0">
                <a:solidFill>
                  <a:schemeClr val="tx1"/>
                </a:solidFill>
                <a:latin typeface="Georgia" pitchFamily="18" charset="0"/>
              </a:rPr>
              <a:t>Başkent Enerji Hareketi Projesi-2011</a:t>
            </a:r>
            <a:endParaRPr lang="tr-TR" dirty="0">
              <a:solidFill>
                <a:schemeClr val="tx1"/>
              </a:solidFill>
              <a:latin typeface="Georgia" pitchFamily="18" charset="0"/>
            </a:endParaRPr>
          </a:p>
        </p:txBody>
      </p:sp>
      <p:sp>
        <p:nvSpPr>
          <p:cNvPr id="9" name="8 Dikdörtgen"/>
          <p:cNvSpPr/>
          <p:nvPr/>
        </p:nvSpPr>
        <p:spPr>
          <a:xfrm>
            <a:off x="827584" y="620688"/>
            <a:ext cx="7560840" cy="646331"/>
          </a:xfrm>
          <a:prstGeom prst="rect">
            <a:avLst/>
          </a:prstGeom>
        </p:spPr>
        <p:txBody>
          <a:bodyPr wrap="square">
            <a:spAutoFit/>
          </a:bodyPr>
          <a:lstStyle/>
          <a:p>
            <a:pPr algn="ctr"/>
            <a:r>
              <a:rPr lang="tr-TR" b="1" dirty="0" smtClean="0">
                <a:latin typeface="Georgia" pitchFamily="18" charset="0"/>
              </a:rPr>
              <a:t/>
            </a:r>
            <a:br>
              <a:rPr lang="tr-TR" b="1" dirty="0" smtClean="0">
                <a:latin typeface="Georgia" pitchFamily="18" charset="0"/>
              </a:rPr>
            </a:br>
            <a:endParaRPr lang="tr-TR" dirty="0">
              <a:latin typeface="Georgia" pitchFamily="18" charset="0"/>
            </a:endParaRPr>
          </a:p>
        </p:txBody>
      </p:sp>
      <p:sp>
        <p:nvSpPr>
          <p:cNvPr id="10" name="2 İçerik Yer Tutucusu"/>
          <p:cNvSpPr txBox="1">
            <a:spLocks/>
          </p:cNvSpPr>
          <p:nvPr/>
        </p:nvSpPr>
        <p:spPr>
          <a:xfrm>
            <a:off x="4499992" y="1988840"/>
            <a:ext cx="4032448" cy="33018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800" b="0" i="0" u="none" strike="noStrike" kern="1200" cap="none" spc="0" normalizeH="0" baseline="0" noProof="0" dirty="0">
              <a:ln>
                <a:noFill/>
              </a:ln>
              <a:solidFill>
                <a:schemeClr val="tx1"/>
              </a:solidFill>
              <a:effectLst/>
              <a:uLnTx/>
              <a:uFillTx/>
              <a:latin typeface="Georgia" pitchFamily="18" charset="0"/>
            </a:endParaRPr>
          </a:p>
        </p:txBody>
      </p:sp>
      <p:sp>
        <p:nvSpPr>
          <p:cNvPr id="11" name="10 Dikdörtgen"/>
          <p:cNvSpPr/>
          <p:nvPr/>
        </p:nvSpPr>
        <p:spPr>
          <a:xfrm>
            <a:off x="899592" y="664820"/>
            <a:ext cx="7560840" cy="461665"/>
          </a:xfrm>
          <a:prstGeom prst="rect">
            <a:avLst/>
          </a:prstGeom>
        </p:spPr>
        <p:txBody>
          <a:bodyPr wrap="square">
            <a:spAutoFit/>
          </a:bodyPr>
          <a:lstStyle/>
          <a:p>
            <a:pPr algn="ctr">
              <a:buNone/>
            </a:pPr>
            <a:r>
              <a:rPr lang="tr-TR" sz="2400" b="1" i="1" dirty="0" smtClean="0">
                <a:latin typeface="Georgia" pitchFamily="18" charset="0"/>
              </a:rPr>
              <a:t>Isı Yalıtımı için Pratik Çözümler;</a:t>
            </a:r>
          </a:p>
        </p:txBody>
      </p:sp>
      <p:pic>
        <p:nvPicPr>
          <p:cNvPr id="12" name="11 Resim" descr="C:\Documents and Settings\escort\Desktop\MAVİ BAYRAK\ISI Kaybı resim- foto\2_1-Energiesparen-g.jpg"/>
          <p:cNvPicPr/>
          <p:nvPr/>
        </p:nvPicPr>
        <p:blipFill>
          <a:blip r:embed="rId3" cstate="print"/>
          <a:srcRect t="9090" b="12046"/>
          <a:stretch>
            <a:fillRect/>
          </a:stretch>
        </p:blipFill>
        <p:spPr bwMode="auto">
          <a:xfrm>
            <a:off x="5580112" y="4293096"/>
            <a:ext cx="2165150" cy="1700732"/>
          </a:xfrm>
          <a:prstGeom prst="rect">
            <a:avLst/>
          </a:prstGeom>
          <a:ln w="88900" cap="sq" cmpd="thickThin">
            <a:solidFill>
              <a:srgbClr val="000000"/>
            </a:solidFill>
            <a:prstDash val="solid"/>
            <a:miter lim="800000"/>
          </a:ln>
          <a:effectLst>
            <a:innerShdw blurRad="76200">
              <a:srgbClr val="000000"/>
            </a:innerShdw>
          </a:effectLst>
        </p:spPr>
      </p:pic>
      <p:sp>
        <p:nvSpPr>
          <p:cNvPr id="13" name="2 İçerik Yer Tutucusu"/>
          <p:cNvSpPr txBox="1">
            <a:spLocks/>
          </p:cNvSpPr>
          <p:nvPr/>
        </p:nvSpPr>
        <p:spPr>
          <a:xfrm>
            <a:off x="4644008" y="1412776"/>
            <a:ext cx="3816424" cy="367240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000" b="0" i="0" u="none" strike="noStrike" kern="1200" cap="none" spc="0" normalizeH="0" baseline="0" noProof="0" dirty="0" smtClean="0">
                <a:ln>
                  <a:noFill/>
                </a:ln>
                <a:solidFill>
                  <a:schemeClr val="tx1"/>
                </a:solidFill>
                <a:effectLst/>
                <a:uLnTx/>
                <a:uFillTx/>
                <a:latin typeface="Georgia" pitchFamily="18" charset="0"/>
              </a:rPr>
              <a:t>Perde boylarının radyatörlerin ısı akışına engel olmayacak uzunlukta olmasına dikkat edin.</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000" b="0" i="0" u="none" strike="noStrike" kern="1200" cap="none" spc="0" normalizeH="0" baseline="0" noProof="0" dirty="0" smtClean="0">
                <a:ln>
                  <a:noFill/>
                </a:ln>
                <a:solidFill>
                  <a:schemeClr val="tx1"/>
                </a:solidFill>
                <a:effectLst/>
                <a:uLnTx/>
                <a:uFillTx/>
                <a:latin typeface="Georgia" pitchFamily="18" charset="0"/>
              </a:rPr>
              <a:t> Kapı çerçevesi etrafında yer alan çatlaklar çok fazla ısı kaybına neden olur.</a:t>
            </a:r>
            <a:r>
              <a:rPr kumimoji="0" lang="tr-TR" sz="2000" b="0" i="0" u="none" strike="noStrike" kern="1200" cap="none" spc="0" normalizeH="0" noProof="0" dirty="0" smtClean="0">
                <a:ln>
                  <a:noFill/>
                </a:ln>
                <a:solidFill>
                  <a:schemeClr val="tx1"/>
                </a:solidFill>
                <a:effectLst/>
                <a:uLnTx/>
                <a:uFillTx/>
                <a:latin typeface="Georgia" pitchFamily="18" charset="0"/>
              </a:rPr>
              <a:t> </a:t>
            </a:r>
            <a:r>
              <a:rPr kumimoji="0" lang="tr-TR" sz="2000" b="0" i="0" u="none" strike="noStrike" kern="1200" cap="none" spc="0" normalizeH="0" baseline="0" noProof="0" dirty="0" smtClean="0">
                <a:ln>
                  <a:noFill/>
                </a:ln>
                <a:solidFill>
                  <a:schemeClr val="tx1"/>
                </a:solidFill>
                <a:effectLst/>
                <a:uLnTx/>
                <a:uFillTx/>
                <a:latin typeface="Georgia" pitchFamily="18" charset="0"/>
              </a:rPr>
              <a:t>Mutlaka tamir edilmesi gerekir.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a:ln>
                <a:noFill/>
              </a:ln>
              <a:solidFill>
                <a:schemeClr val="tx1"/>
              </a:solidFill>
              <a:effectLst/>
              <a:uLnTx/>
              <a:uFillTx/>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dirty="0"/>
          </a:p>
        </p:txBody>
      </p:sp>
      <p:sp>
        <p:nvSpPr>
          <p:cNvPr id="4" name="3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nn-NO" dirty="0" smtClean="0"/>
              <a:t>100 W’LIK AKKOR FLAMANLI LAMBANI SÖK AT,</a:t>
            </a:r>
            <a:r>
              <a:rPr lang="tr-TR" dirty="0" smtClean="0"/>
              <a:t> </a:t>
            </a:r>
            <a:r>
              <a:rPr lang="nb-NO" dirty="0" smtClean="0"/>
              <a:t>20 W’LI</a:t>
            </a:r>
            <a:endParaRPr lang="tr-TR" dirty="0" smtClean="0"/>
          </a:p>
          <a:p>
            <a:r>
              <a:rPr lang="tr-TR" dirty="0" smtClean="0"/>
              <a:t>Her evde üç akkor </a:t>
            </a:r>
            <a:r>
              <a:rPr lang="tr-TR" dirty="0" err="1" smtClean="0"/>
              <a:t>flamanlı</a:t>
            </a:r>
            <a:r>
              <a:rPr lang="tr-TR" dirty="0" smtClean="0"/>
              <a:t> lamba, kompakt </a:t>
            </a:r>
            <a:r>
              <a:rPr lang="tr-TR" dirty="0" err="1" smtClean="0"/>
              <a:t>floresan</a:t>
            </a:r>
            <a:r>
              <a:rPr lang="tr-TR" dirty="0" smtClean="0"/>
              <a:t> lamba ile değiştirilmiş olsa;</a:t>
            </a:r>
          </a:p>
          <a:p>
            <a:r>
              <a:rPr lang="tr-TR" dirty="0" smtClean="0"/>
              <a:t>- Aydınlatma konforu değişmez, 4 ayda kara geçilir,</a:t>
            </a:r>
          </a:p>
          <a:p>
            <a:r>
              <a:rPr lang="tr-TR" dirty="0" smtClean="0"/>
              <a:t>- Altı ağaç dikilmiş gibi olur,</a:t>
            </a:r>
          </a:p>
          <a:p>
            <a:r>
              <a:rPr lang="tr-TR" dirty="0" smtClean="0"/>
              <a:t>- Dışa bağımlılık azaltılmış olur. </a:t>
            </a:r>
            <a:r>
              <a:rPr lang="nb-NO" dirty="0" smtClean="0"/>
              <a:t>K KOMPAKT FLORESAN TAK.</a:t>
            </a:r>
            <a:endParaRPr lang="tr-TR" dirty="0"/>
          </a:p>
        </p:txBody>
      </p:sp>
      <p:sp>
        <p:nvSpPr>
          <p:cNvPr id="4" name="3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Evimizde kullandığımız enerjinin yaklaşık %20’si elektrikli aletler tarafından</a:t>
            </a:r>
          </a:p>
          <a:p>
            <a:r>
              <a:rPr lang="tr-TR" dirty="0" smtClean="0"/>
              <a:t>tüketilmektedir. Elektriğin büyük kısmını ise buzdolabı ve aydınlatma için</a:t>
            </a:r>
          </a:p>
          <a:p>
            <a:r>
              <a:rPr lang="tr-TR" dirty="0" smtClean="0"/>
              <a:t>harcamaktayız. Elektrikli ev aletleri alırken enerji tüketim değerlerini iyi değerlendirip</a:t>
            </a:r>
          </a:p>
          <a:p>
            <a:r>
              <a:rPr lang="tr-TR" dirty="0" smtClean="0"/>
              <a:t>diğer ürünlerle karşılaştırmalar yaparak tercihimizi belirlemeliyiz.</a:t>
            </a:r>
            <a:endParaRPr lang="tr-TR" dirty="0"/>
          </a:p>
        </p:txBody>
      </p:sp>
      <p:sp>
        <p:nvSpPr>
          <p:cNvPr id="4" name="3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Ev içi elektrik tüketim paylarına bakıldığında, ilk sırayı %30 payla buzdolabı almaktadır.</a:t>
            </a:r>
          </a:p>
          <a:p>
            <a:r>
              <a:rPr lang="tr-TR" dirty="0" smtClean="0"/>
              <a:t>Buzdolabını %28 oranla aydınlatma takip ederken, %10 ile elektrikli fırınlar üçüncü</a:t>
            </a:r>
          </a:p>
          <a:p>
            <a:r>
              <a:rPr lang="tr-TR" dirty="0" smtClean="0"/>
              <a:t>sıraya yerleşiyor. Televizyon, ailenin elektrik tüketiminde %10, çamaşır makinesi %7,</a:t>
            </a:r>
          </a:p>
          <a:p>
            <a:r>
              <a:rPr lang="tr-TR" dirty="0" smtClean="0"/>
              <a:t>bulaşık makinesi %6, ütü %4, elektrikli süpürge %3 ve saç kurutma makinesi %2 paya sahiptir</a:t>
            </a:r>
            <a:endParaRPr lang="tr-TR" dirty="0"/>
          </a:p>
        </p:txBody>
      </p:sp>
      <p:sp>
        <p:nvSpPr>
          <p:cNvPr id="4" name="3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BUZDOLAPLARI EN ÇOK ENERJİ HARCAYAN EV ALETLERİMİZ...</a:t>
            </a:r>
          </a:p>
          <a:p>
            <a:r>
              <a:rPr lang="tr-TR" dirty="0" smtClean="0"/>
              <a:t>SATIN ALIRKEN FİYATINI DA ENERJİ TÜKETİM DEĞERİNİ DE İYİ DÜŞÜNELİM.</a:t>
            </a:r>
          </a:p>
          <a:p>
            <a:r>
              <a:rPr lang="tr-TR" dirty="0" smtClean="0"/>
              <a:t>Enerji verimliliği “A” sınıfı olan bir buzdolabı “D” sınıfı bir buzdolabına göre %45,</a:t>
            </a:r>
          </a:p>
          <a:p>
            <a:r>
              <a:rPr lang="tr-TR" dirty="0" smtClean="0"/>
              <a:t>“G” sınıfı bir buzdolabına göre ise %56 daha az enerji harcar. Sürekli çalışan tek</a:t>
            </a:r>
          </a:p>
          <a:p>
            <a:r>
              <a:rPr lang="tr-TR" dirty="0" smtClean="0"/>
              <a:t>alet olan buzdolaplarının enerji harcama değerleri hesap edildiğinde tasarruflu</a:t>
            </a:r>
          </a:p>
          <a:p>
            <a:r>
              <a:rPr lang="tr-TR" dirty="0" smtClean="0"/>
              <a:t>ürünleri tercih ederek buzdolabı için harcadığımız enerjiyi %60 azaltabiliriz</a:t>
            </a:r>
            <a:endParaRPr lang="tr-TR" dirty="0"/>
          </a:p>
        </p:txBody>
      </p:sp>
      <p:sp>
        <p:nvSpPr>
          <p:cNvPr id="4" name="3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Altbilgi Yer Tutucusu"/>
          <p:cNvSpPr>
            <a:spLocks noGrp="1"/>
          </p:cNvSpPr>
          <p:nvPr>
            <p:ph type="ftr" sz="quarter" idx="11"/>
          </p:nvPr>
        </p:nvSpPr>
        <p:spPr/>
        <p:txBody>
          <a:bodyPr/>
          <a:lstStyle/>
          <a:p>
            <a:r>
              <a:rPr lang="tr-TR" smtClean="0"/>
              <a:t>Başkent Enerji Hareketi Projesi-2011</a:t>
            </a:r>
            <a:endParaRPr lang="tr-TR"/>
          </a:p>
        </p:txBody>
      </p:sp>
      <p:pic>
        <p:nvPicPr>
          <p:cNvPr id="34818" name="Picture 2"/>
          <p:cNvPicPr>
            <a:picLocks noGrp="1" noChangeAspect="1" noChangeArrowheads="1"/>
          </p:cNvPicPr>
          <p:nvPr>
            <p:ph idx="1"/>
          </p:nvPr>
        </p:nvPicPr>
        <p:blipFill>
          <a:blip r:embed="rId2" cstate="print"/>
          <a:srcRect/>
          <a:stretch>
            <a:fillRect/>
          </a:stretch>
        </p:blipFill>
        <p:spPr bwMode="auto">
          <a:xfrm>
            <a:off x="3419475" y="2391569"/>
            <a:ext cx="2305050" cy="29432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Enerji tüketimimizin %82 ’si ısıtma için kullanılmaktadır. Isı yalıtım önlemlerinin alınması ile bu kayıplar azaltılabilir. Binaların yalıtımı ile %25 den %50’ye varan yakıt tasarrufu sağlanması mümkündür. </a:t>
            </a:r>
            <a:endParaRPr lang="tr-TR" dirty="0"/>
          </a:p>
        </p:txBody>
      </p:sp>
      <p:sp>
        <p:nvSpPr>
          <p:cNvPr id="4" name="3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b="1" dirty="0" smtClean="0"/>
              <a:t>Niçin Enerjiyi Verimli Kullanmalıyız?</a:t>
            </a:r>
            <a:endParaRPr lang="tr-TR" dirty="0" smtClean="0"/>
          </a:p>
          <a:p>
            <a:r>
              <a:rPr lang="tr-TR" dirty="0" smtClean="0"/>
              <a:t>Enerjinin fazla kullanılması sonucunda;</a:t>
            </a:r>
            <a:br>
              <a:rPr lang="tr-TR" dirty="0" smtClean="0"/>
            </a:br>
            <a:r>
              <a:rPr lang="tr-TR" dirty="0" smtClean="0"/>
              <a:t>o DOĞAL KAYNAKLAR HIZLA TÜKENİYOR </a:t>
            </a:r>
            <a:br>
              <a:rPr lang="tr-TR" dirty="0" smtClean="0"/>
            </a:br>
            <a:r>
              <a:rPr lang="tr-TR" dirty="0" smtClean="0"/>
              <a:t>o ÇEVRE KİRLENİYOR</a:t>
            </a:r>
            <a:br>
              <a:rPr lang="tr-TR" dirty="0" smtClean="0"/>
            </a:br>
            <a:r>
              <a:rPr lang="tr-TR" dirty="0" smtClean="0"/>
              <a:t>o ENERJİ İÇİN YÜKSEK MİKTARDA PARA ÖDÜYORUZ</a:t>
            </a:r>
          </a:p>
          <a:p>
            <a:endParaRPr lang="tr-TR" dirty="0"/>
          </a:p>
        </p:txBody>
      </p:sp>
      <p:sp>
        <p:nvSpPr>
          <p:cNvPr id="4" name="3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Users\Argem\Desktop\rock_wall_pp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539552" y="692696"/>
            <a:ext cx="8229600" cy="1143000"/>
          </a:xfrm>
        </p:spPr>
        <p:txBody>
          <a:bodyPr>
            <a:normAutofit fontScale="90000"/>
          </a:bodyPr>
          <a:lstStyle/>
          <a:p>
            <a:r>
              <a:rPr lang="tr-TR" b="1" dirty="0" smtClean="0">
                <a:latin typeface="Georgia" pitchFamily="18" charset="0"/>
              </a:rPr>
              <a:t>ENERJİ HAREKETİ</a:t>
            </a:r>
            <a:br>
              <a:rPr lang="tr-TR" b="1" dirty="0" smtClean="0">
                <a:latin typeface="Georgia" pitchFamily="18" charset="0"/>
              </a:rPr>
            </a:br>
            <a:r>
              <a:rPr lang="tr-TR" b="1" dirty="0" smtClean="0">
                <a:latin typeface="Georgia" pitchFamily="18" charset="0"/>
              </a:rPr>
              <a:t/>
            </a:r>
            <a:br>
              <a:rPr lang="tr-TR" b="1" dirty="0" smtClean="0">
                <a:latin typeface="Georgia" pitchFamily="18" charset="0"/>
              </a:rPr>
            </a:br>
            <a:endParaRPr lang="tr-TR" b="1" dirty="0">
              <a:latin typeface="Georgia" pitchFamily="18" charset="0"/>
            </a:endParaRPr>
          </a:p>
        </p:txBody>
      </p:sp>
      <p:sp>
        <p:nvSpPr>
          <p:cNvPr id="3" name="2 İçerik Yer Tutucusu"/>
          <p:cNvSpPr>
            <a:spLocks noGrp="1"/>
          </p:cNvSpPr>
          <p:nvPr>
            <p:ph idx="1"/>
          </p:nvPr>
        </p:nvSpPr>
        <p:spPr>
          <a:xfrm>
            <a:off x="467544" y="1124744"/>
            <a:ext cx="8229600" cy="1036712"/>
          </a:xfrm>
        </p:spPr>
        <p:txBody>
          <a:bodyPr>
            <a:normAutofit lnSpcReduction="10000"/>
          </a:bodyPr>
          <a:lstStyle/>
          <a:p>
            <a:pPr lvl="0" algn="ctr">
              <a:buNone/>
            </a:pPr>
            <a:r>
              <a:rPr lang="tr-TR" b="1" dirty="0" smtClean="0">
                <a:latin typeface="Georgia" pitchFamily="18" charset="0"/>
              </a:rPr>
              <a:t>Tuvalet ve koridorlarda ki  gereksiz ışıkları kapatalım.</a:t>
            </a:r>
          </a:p>
        </p:txBody>
      </p:sp>
      <p:pic>
        <p:nvPicPr>
          <p:cNvPr id="2050" name="Picture 2" descr="C:\Users\Argem\Desktop\stock-photo-turn-off-the-light-75919657.jpg"/>
          <p:cNvPicPr>
            <a:picLocks noChangeAspect="1" noChangeArrowheads="1"/>
          </p:cNvPicPr>
          <p:nvPr/>
        </p:nvPicPr>
        <p:blipFill>
          <a:blip r:embed="rId3" cstate="print"/>
          <a:srcRect b="4741"/>
          <a:stretch>
            <a:fillRect/>
          </a:stretch>
        </p:blipFill>
        <p:spPr bwMode="auto">
          <a:xfrm>
            <a:off x="3779912" y="2060848"/>
            <a:ext cx="1822339" cy="2718430"/>
          </a:xfrm>
          <a:prstGeom prst="rect">
            <a:avLst/>
          </a:prstGeom>
          <a:noFill/>
        </p:spPr>
      </p:pic>
      <p:sp>
        <p:nvSpPr>
          <p:cNvPr id="6" name="5 Dikdörtgen"/>
          <p:cNvSpPr/>
          <p:nvPr/>
        </p:nvSpPr>
        <p:spPr>
          <a:xfrm>
            <a:off x="611560" y="4869160"/>
            <a:ext cx="8208912" cy="923330"/>
          </a:xfrm>
          <a:prstGeom prst="rect">
            <a:avLst/>
          </a:prstGeom>
        </p:spPr>
        <p:txBody>
          <a:bodyPr wrap="square">
            <a:spAutoFit/>
          </a:bodyPr>
          <a:lstStyle/>
          <a:p>
            <a:pPr algn="ctr"/>
            <a:r>
              <a:rPr lang="tr-TR" b="1" dirty="0" smtClean="0">
                <a:latin typeface="Georgia" pitchFamily="18" charset="0"/>
              </a:rPr>
              <a:t>Ekonomik üretim ana unsuru olan ve hayat kalitemizi iyileştiren enerjinin kullanımından vazgeçemeyeceğimize göre</a:t>
            </a:r>
            <a:br>
              <a:rPr lang="tr-TR" b="1" dirty="0" smtClean="0">
                <a:latin typeface="Georgia" pitchFamily="18" charset="0"/>
              </a:rPr>
            </a:br>
            <a:r>
              <a:rPr lang="tr-TR" b="1" dirty="0" smtClean="0">
                <a:latin typeface="Georgia" pitchFamily="18" charset="0"/>
              </a:rPr>
              <a:t>ENERJİYİ VERİMLİ KULLANALIM…</a:t>
            </a:r>
          </a:p>
        </p:txBody>
      </p:sp>
      <p:sp>
        <p:nvSpPr>
          <p:cNvPr id="7" name="6 Altbilgi Yer Tutucusu"/>
          <p:cNvSpPr>
            <a:spLocks noGrp="1"/>
          </p:cNvSpPr>
          <p:nvPr>
            <p:ph type="ftr" sz="quarter" idx="11"/>
          </p:nvPr>
        </p:nvSpPr>
        <p:spPr>
          <a:xfrm>
            <a:off x="2051720" y="6309320"/>
            <a:ext cx="5112568" cy="365125"/>
          </a:xfrm>
        </p:spPr>
        <p:txBody>
          <a:bodyPr/>
          <a:lstStyle/>
          <a:p>
            <a:r>
              <a:rPr lang="tr-TR" sz="1800" b="1" dirty="0" smtClean="0">
                <a:solidFill>
                  <a:schemeClr val="tx1"/>
                </a:solidFill>
                <a:latin typeface="Georgia" pitchFamily="18" charset="0"/>
              </a:rPr>
              <a:t>Başkent Enerji Hareketi Projesi-2011</a:t>
            </a:r>
            <a:endParaRPr lang="tr-TR" sz="1800" b="1" dirty="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o"/>
          <p:cNvGraphicFramePr>
            <a:graphicFrameLocks noGrp="1"/>
          </p:cNvGraphicFramePr>
          <p:nvPr/>
        </p:nvGraphicFramePr>
        <p:xfrm>
          <a:off x="1187624" y="3789040"/>
          <a:ext cx="6096000" cy="2651760"/>
        </p:xfrm>
        <a:graphic>
          <a:graphicData uri="http://schemas.openxmlformats.org/drawingml/2006/table">
            <a:tbl>
              <a:tblPr/>
              <a:tblGrid>
                <a:gridCol w="1706880"/>
                <a:gridCol w="4389120"/>
              </a:tblGrid>
              <a:tr h="0">
                <a:tc>
                  <a:txBody>
                    <a:bodyPr/>
                    <a:lstStyle/>
                    <a:p>
                      <a:pPr algn="ctr"/>
                      <a:endParaRPr lang="tr-TR" dirty="0"/>
                    </a:p>
                  </a:txBody>
                  <a:tcPr anchor="ctr">
                    <a:lnL>
                      <a:noFill/>
                    </a:lnL>
                    <a:lnR>
                      <a:noFill/>
                    </a:lnR>
                    <a:lnT>
                      <a:noFill/>
                    </a:lnT>
                    <a:lnB>
                      <a:noFill/>
                    </a:lnB>
                  </a:tcPr>
                </a:tc>
                <a:tc>
                  <a:txBody>
                    <a:bodyPr/>
                    <a:lstStyle/>
                    <a:p>
                      <a:r>
                        <a:rPr lang="tr-TR" b="0" i="0">
                          <a:solidFill>
                            <a:srgbClr val="000000"/>
                          </a:solidFill>
                          <a:latin typeface="Verdana"/>
                        </a:rPr>
                        <a:t>Enerji tasarrufu yapmak aile bütçesi için önemlidir. Enerjiyi verimli kullanırsak faturalara daha az para öderiz. Enerji tasarrufu devlet bütçesi için de çok önemlidir.</a:t>
                      </a:r>
                      <a:r>
                        <a:rPr lang="tr-TR"/>
                        <a:t/>
                      </a:r>
                      <a:br>
                        <a:rPr lang="tr-TR"/>
                      </a:br>
                      <a:endParaRPr lang="tr-TR"/>
                    </a:p>
                  </a:txBody>
                  <a:tcPr anchor="ctr">
                    <a:lnL>
                      <a:noFill/>
                    </a:lnL>
                    <a:lnR>
                      <a:noFill/>
                    </a:lnR>
                    <a:lnT>
                      <a:noFill/>
                    </a:lnT>
                    <a:lnB>
                      <a:noFill/>
                    </a:lnB>
                  </a:tcPr>
                </a:tc>
              </a:tr>
              <a:tr h="0">
                <a:tc gridSpan="2">
                  <a:txBody>
                    <a:bodyPr/>
                    <a:lstStyle/>
                    <a:p>
                      <a:r>
                        <a:rPr lang="tr-TR" b="0" i="0" dirty="0">
                          <a:solidFill>
                            <a:srgbClr val="000000"/>
                          </a:solidFill>
                          <a:latin typeface="Verdana"/>
                        </a:rPr>
                        <a:t>Kullandığımız enerjinin yaklaşık % 60’ını başka ülkelerden alıyoruz ve ödemeyi döviz olarak yapıyoruz.</a:t>
                      </a:r>
                    </a:p>
                  </a:txBody>
                  <a:tcPr anchor="ctr">
                    <a:lnL>
                      <a:noFill/>
                    </a:lnL>
                    <a:lnR>
                      <a:noFill/>
                    </a:lnR>
                    <a:lnT>
                      <a:noFill/>
                    </a:lnT>
                    <a:lnB>
                      <a:noFill/>
                    </a:lnB>
                  </a:tcPr>
                </a:tc>
                <a:tc hMerge="1">
                  <a:txBody>
                    <a:bodyPr/>
                    <a:lstStyle/>
                    <a:p>
                      <a:endParaRPr lang="tr-TR"/>
                    </a:p>
                  </a:txBody>
                  <a:tcPr/>
                </a:tc>
              </a:tr>
            </a:tbl>
          </a:graphicData>
        </a:graphic>
      </p:graphicFrame>
      <p:sp>
        <p:nvSpPr>
          <p:cNvPr id="1027" name="Rectangle 3"/>
          <p:cNvSpPr>
            <a:spLocks noChangeArrowheads="1"/>
          </p:cNvSpPr>
          <p:nvPr/>
        </p:nvSpPr>
        <p:spPr bwMode="auto">
          <a:xfrm rot="10800000" flipV="1">
            <a:off x="3203848" y="1124744"/>
            <a:ext cx="3419872" cy="24160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Verdana" pitchFamily="34" charset="0"/>
                <a:cs typeface="Arial" pitchFamily="34" charset="0"/>
              </a:rPr>
              <a:t> </a:t>
            </a:r>
            <a:endParaRPr kumimoji="0" lang="tr-TR" sz="7500" b="0" i="0" u="none" strike="noStrike" cap="none" normalizeH="0" baseline="0" dirty="0" smtClean="0">
              <a:ln>
                <a:noFill/>
              </a:ln>
              <a:solidFill>
                <a:srgbClr val="000000"/>
              </a:solidFill>
              <a:effectLst/>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Verdana" pitchFamily="34" charset="0"/>
                <a:cs typeface="Arial" pitchFamily="34" charset="0"/>
              </a:rPr>
              <a:t>Kömür veya petrol gibi fosil yakıtların yanması sonucu, daima CO</a:t>
            </a:r>
            <a:r>
              <a:rPr kumimoji="0" lang="tr-TR" sz="900" b="0" i="0" u="none" strike="noStrike" cap="none" normalizeH="0" baseline="-30000" dirty="0" smtClean="0">
                <a:ln>
                  <a:noFill/>
                </a:ln>
                <a:solidFill>
                  <a:srgbClr val="000000"/>
                </a:solidFill>
                <a:effectLst/>
                <a:latin typeface="Verdana" pitchFamily="34" charset="0"/>
                <a:cs typeface="Arial" pitchFamily="34" charset="0"/>
              </a:rPr>
              <a:t>2</a:t>
            </a:r>
            <a:r>
              <a:rPr kumimoji="0" lang="tr-TR" sz="900" b="0" i="0" u="none" strike="noStrike" cap="none" normalizeH="0" baseline="0" dirty="0" smtClean="0">
                <a:ln>
                  <a:noFill/>
                </a:ln>
                <a:solidFill>
                  <a:srgbClr val="000000"/>
                </a:solidFill>
                <a:effectLst/>
                <a:latin typeface="Verdana" pitchFamily="34" charset="0"/>
                <a:cs typeface="Arial" pitchFamily="34" charset="0"/>
              </a:rPr>
              <a:t> oluşur. Yapılan ölçümler milyonlarca yıldır 180-280 </a:t>
            </a:r>
            <a:r>
              <a:rPr kumimoji="0" lang="tr-TR" sz="900" b="0" i="0" u="none" strike="noStrike" cap="none" normalizeH="0" baseline="0" dirty="0" err="1" smtClean="0">
                <a:ln>
                  <a:noFill/>
                </a:ln>
                <a:solidFill>
                  <a:srgbClr val="000000"/>
                </a:solidFill>
                <a:effectLst/>
                <a:latin typeface="Verdana" pitchFamily="34" charset="0"/>
                <a:cs typeface="Arial" pitchFamily="34" charset="0"/>
              </a:rPr>
              <a:t>ppm</a:t>
            </a:r>
            <a:r>
              <a:rPr kumimoji="0" lang="tr-TR" sz="900" b="0" i="0" u="none" strike="noStrike" cap="none" normalizeH="0" baseline="0" dirty="0" smtClean="0">
                <a:ln>
                  <a:noFill/>
                </a:ln>
                <a:solidFill>
                  <a:srgbClr val="000000"/>
                </a:solidFill>
                <a:effectLst/>
                <a:latin typeface="Verdana" pitchFamily="34" charset="0"/>
                <a:cs typeface="Arial" pitchFamily="34" charset="0"/>
              </a:rPr>
              <a:t> arasında değişen CO</a:t>
            </a:r>
            <a:r>
              <a:rPr kumimoji="0" lang="tr-TR" sz="900" b="0" i="0" u="none" strike="noStrike" cap="none" normalizeH="0" baseline="-30000" dirty="0" smtClean="0">
                <a:ln>
                  <a:noFill/>
                </a:ln>
                <a:solidFill>
                  <a:srgbClr val="000000"/>
                </a:solidFill>
                <a:effectLst/>
                <a:latin typeface="Verdana" pitchFamily="34" charset="0"/>
                <a:cs typeface="Arial" pitchFamily="34" charset="0"/>
              </a:rPr>
              <a:t>2</a:t>
            </a:r>
            <a:r>
              <a:rPr kumimoji="0" lang="tr-TR" sz="900" b="0" i="0" u="none" strike="noStrike" cap="none" normalizeH="0" baseline="0" dirty="0" smtClean="0">
                <a:ln>
                  <a:noFill/>
                </a:ln>
                <a:solidFill>
                  <a:srgbClr val="000000"/>
                </a:solidFill>
                <a:effectLst/>
                <a:latin typeface="Verdana" pitchFamily="34" charset="0"/>
                <a:cs typeface="Arial" pitchFamily="34" charset="0"/>
              </a:rPr>
              <a:t> seviyesinin günümüzde 360 </a:t>
            </a:r>
            <a:r>
              <a:rPr kumimoji="0" lang="tr-TR" sz="900" b="0" i="0" u="none" strike="noStrike" cap="none" normalizeH="0" baseline="0" dirty="0" err="1" smtClean="0">
                <a:ln>
                  <a:noFill/>
                </a:ln>
                <a:solidFill>
                  <a:srgbClr val="000000"/>
                </a:solidFill>
                <a:effectLst/>
                <a:latin typeface="Verdana" pitchFamily="34" charset="0"/>
                <a:cs typeface="Arial" pitchFamily="34" charset="0"/>
              </a:rPr>
              <a:t>ppm</a:t>
            </a:r>
            <a:r>
              <a:rPr kumimoji="0" lang="tr-TR" sz="900" b="0" i="0" u="none" strike="noStrike" cap="none" normalizeH="0" baseline="0" dirty="0" smtClean="0">
                <a:ln>
                  <a:noFill/>
                </a:ln>
                <a:solidFill>
                  <a:srgbClr val="000000"/>
                </a:solidFill>
                <a:effectLst/>
                <a:latin typeface="Verdana" pitchFamily="34" charset="0"/>
                <a:cs typeface="Arial" pitchFamily="34" charset="0"/>
              </a:rPr>
              <a:t> seviyesine çıktığını göstermektedir.Karbondioksit diğer sera gazlarına göre %55’lik bir oranla, doğal sıcaklık dengelerinin bozulmasında en büyük etkiyi yaparak Küresel </a:t>
            </a:r>
            <a:r>
              <a:rPr kumimoji="0" lang="tr-TR" sz="900" b="0" i="0" u="none" strike="noStrike" cap="none" normalizeH="0" baseline="0" dirty="0" err="1" smtClean="0">
                <a:ln>
                  <a:noFill/>
                </a:ln>
                <a:solidFill>
                  <a:srgbClr val="000000"/>
                </a:solidFill>
                <a:effectLst/>
                <a:latin typeface="Verdana" pitchFamily="34" charset="0"/>
                <a:cs typeface="Arial" pitchFamily="34" charset="0"/>
              </a:rPr>
              <a:t>Isınma’ya</a:t>
            </a:r>
            <a:r>
              <a:rPr kumimoji="0" lang="tr-TR" sz="900" b="0" i="0" u="none" strike="noStrike" cap="none" normalizeH="0" baseline="0" dirty="0" smtClean="0">
                <a:ln>
                  <a:noFill/>
                </a:ln>
                <a:solidFill>
                  <a:srgbClr val="000000"/>
                </a:solidFill>
                <a:effectLst/>
                <a:latin typeface="Verdana" pitchFamily="34" charset="0"/>
                <a:cs typeface="Arial" pitchFamily="34" charset="0"/>
              </a:rPr>
              <a:t> neden olmaktadır.</a:t>
            </a:r>
            <a:br>
              <a:rPr kumimoji="0" lang="tr-TR" sz="900" b="0" i="0" u="none" strike="noStrike" cap="none" normalizeH="0" baseline="0" dirty="0" smtClean="0">
                <a:ln>
                  <a:noFill/>
                </a:ln>
                <a:solidFill>
                  <a:srgbClr val="000000"/>
                </a:solidFill>
                <a:effectLst/>
                <a:latin typeface="Verdana" pitchFamily="34" charset="0"/>
                <a:cs typeface="Arial" pitchFamily="34" charset="0"/>
              </a:rPr>
            </a:br>
            <a:endParaRPr kumimoji="0" lang="tr-TR" sz="700" b="0" i="0" u="none" strike="noStrike" cap="none" normalizeH="0" baseline="0" dirty="0" smtClean="0">
              <a:ln>
                <a:noFill/>
              </a:ln>
              <a:solidFill>
                <a:srgbClr val="000000"/>
              </a:solidFill>
              <a:effectLst/>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Verdana" pitchFamily="34" charset="0"/>
                <a:cs typeface="Arial" pitchFamily="34" charset="0"/>
              </a:rPr>
              <a:t>Küresel </a:t>
            </a:r>
            <a:r>
              <a:rPr kumimoji="0" lang="tr-TR" sz="900" b="0" i="0" u="none" strike="noStrike" cap="none" normalizeH="0" baseline="0" dirty="0" err="1" smtClean="0">
                <a:ln>
                  <a:noFill/>
                </a:ln>
                <a:solidFill>
                  <a:srgbClr val="000000"/>
                </a:solidFill>
                <a:effectLst/>
                <a:latin typeface="Verdana" pitchFamily="34" charset="0"/>
                <a:cs typeface="Arial" pitchFamily="34" charset="0"/>
              </a:rPr>
              <a:t>Isınma’nın</a:t>
            </a:r>
            <a:r>
              <a:rPr kumimoji="0" lang="tr-TR" sz="900" b="0" i="0" u="none" strike="noStrike" cap="none" normalizeH="0" baseline="0" dirty="0" smtClean="0">
                <a:ln>
                  <a:noFill/>
                </a:ln>
                <a:solidFill>
                  <a:srgbClr val="000000"/>
                </a:solidFill>
                <a:effectLst/>
                <a:latin typeface="Verdana" pitchFamily="34" charset="0"/>
                <a:cs typeface="Arial" pitchFamily="34" charset="0"/>
              </a:rPr>
              <a:t> oluşumunda Sera Etkisi’nin rolü büyüktür. ”Sera Etkisi”ni, güneşten gelen kısa-dalga ışınlarının geçmesine izin veren gaz tabakasının, dünya üzerinden yansıyan uzun-dalga ışınlarının büyük bir kısmını tutması sonucu meydana gelen atmosferik dengesizlik olarak kısaca açıklayabiliriz.</a:t>
            </a:r>
            <a:endParaRPr kumimoji="0" lang="tr-TR" sz="7500" b="0" i="0" u="none" strike="noStrike" cap="none" normalizeH="0" baseline="0" dirty="0" smtClean="0">
              <a:ln>
                <a:noFill/>
              </a:ln>
              <a:solidFill>
                <a:srgbClr val="000000"/>
              </a:solidFill>
              <a:effectLst/>
              <a:latin typeface="Verdana" pitchFamily="34" charset="0"/>
              <a:cs typeface="Arial" pitchFamily="34" charset="0"/>
            </a:endParaRPr>
          </a:p>
        </p:txBody>
      </p:sp>
      <p:pic>
        <p:nvPicPr>
          <p:cNvPr id="1028" name="Picture 4" descr="http://www.eie.gov.tr/turkce/en_tasarrufu/konut_ulas/a12.jpg"/>
          <p:cNvPicPr>
            <a:picLocks noChangeAspect="1" noChangeArrowheads="1"/>
          </p:cNvPicPr>
          <p:nvPr/>
        </p:nvPicPr>
        <p:blipFill>
          <a:blip r:embed="rId2" cstate="print"/>
          <a:srcRect/>
          <a:stretch>
            <a:fillRect/>
          </a:stretch>
        </p:blipFill>
        <p:spPr bwMode="auto">
          <a:xfrm>
            <a:off x="1835696" y="2420888"/>
            <a:ext cx="923925" cy="1190626"/>
          </a:xfrm>
          <a:prstGeom prst="rect">
            <a:avLst/>
          </a:prstGeom>
          <a:noFill/>
        </p:spPr>
      </p:pic>
      <p:sp>
        <p:nvSpPr>
          <p:cNvPr id="10" name="9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“Sınıf çok sıcak olduğu zaman, pencereyi açmak yerine kaloriferi kapatın”</a:t>
            </a:r>
            <a:br>
              <a:rPr lang="tr-TR" dirty="0" smtClean="0"/>
            </a:br>
            <a:endParaRPr lang="tr-TR" dirty="0"/>
          </a:p>
        </p:txBody>
      </p:sp>
      <p:sp>
        <p:nvSpPr>
          <p:cNvPr id="3" name="2 İçerik Yer Tutucusu"/>
          <p:cNvSpPr>
            <a:spLocks noGrp="1"/>
          </p:cNvSpPr>
          <p:nvPr>
            <p:ph idx="1"/>
          </p:nvPr>
        </p:nvSpPr>
        <p:spPr/>
        <p:txBody>
          <a:bodyPr/>
          <a:lstStyle/>
          <a:p>
            <a:endParaRPr lang="tr-TR"/>
          </a:p>
        </p:txBody>
      </p:sp>
      <p:sp>
        <p:nvSpPr>
          <p:cNvPr id="4" name="3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Isıyı tasarruflu kullanmanın bir yolunu da siz keşfedin…</a:t>
            </a:r>
            <a:br>
              <a:rPr lang="tr-TR" dirty="0" smtClean="0"/>
            </a:br>
            <a:endParaRPr lang="tr-TR" dirty="0"/>
          </a:p>
        </p:txBody>
      </p:sp>
      <p:pic>
        <p:nvPicPr>
          <p:cNvPr id="4" name="3 İçerik Yer Tutucusu" descr="C:\Documents and Settings\escort\Desktop\MAVİ BAYRAK\ISI Kaybı resim- foto\6515_zoom_a.jpg"/>
          <p:cNvPicPr>
            <a:picLocks noGrp="1"/>
          </p:cNvPicPr>
          <p:nvPr>
            <p:ph idx="1"/>
          </p:nvPr>
        </p:nvPicPr>
        <p:blipFill>
          <a:blip r:embed="rId2" cstate="print"/>
          <a:srcRect/>
          <a:stretch>
            <a:fillRect/>
          </a:stretch>
        </p:blipFill>
        <p:spPr bwMode="auto">
          <a:xfrm>
            <a:off x="2596896" y="2340705"/>
            <a:ext cx="3950208" cy="3044952"/>
          </a:xfrm>
          <a:prstGeom prst="rect">
            <a:avLst/>
          </a:prstGeom>
          <a:ln w="88900" cap="sq" cmpd="thickThin">
            <a:solidFill>
              <a:srgbClr val="000000"/>
            </a:solidFill>
            <a:prstDash val="solid"/>
            <a:miter lim="800000"/>
          </a:ln>
          <a:effectLst>
            <a:innerShdw blurRad="76200">
              <a:srgbClr val="000000"/>
            </a:innerShdw>
          </a:effectLst>
        </p:spPr>
      </p:pic>
      <p:sp>
        <p:nvSpPr>
          <p:cNvPr id="6" name="5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GEREKSİZ IŞIKLARI KAPATIN, BUZDOLABINI AÇIK, FİŞLERİ PRİZDE BIRAKMAYIN.</a:t>
            </a:r>
            <a:br>
              <a:rPr lang="tr-TR" dirty="0" smtClean="0"/>
            </a:br>
            <a:endParaRPr lang="tr-TR" dirty="0"/>
          </a:p>
        </p:txBody>
      </p:sp>
      <p:sp>
        <p:nvSpPr>
          <p:cNvPr id="3" name="2 İçerik Yer Tutucusu"/>
          <p:cNvSpPr>
            <a:spLocks noGrp="1"/>
          </p:cNvSpPr>
          <p:nvPr>
            <p:ph idx="1"/>
          </p:nvPr>
        </p:nvSpPr>
        <p:spPr/>
        <p:txBody>
          <a:bodyPr/>
          <a:lstStyle/>
          <a:p>
            <a:endParaRPr lang="tr-TR"/>
          </a:p>
        </p:txBody>
      </p:sp>
      <p:sp>
        <p:nvSpPr>
          <p:cNvPr id="4" name="3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dirty="0" smtClean="0">
                <a:latin typeface="Georgia" pitchFamily="18" charset="0"/>
              </a:rPr>
              <a:t>SUYU DOĞRU KULLANMAK YA DA TÜKETMEK ARASINDA YAPILACAK SEÇİM GELECEĞİMİZİ BELİRLEYECEK. </a:t>
            </a:r>
            <a:br>
              <a:rPr lang="tr-TR" dirty="0" smtClean="0">
                <a:latin typeface="Georgia" pitchFamily="18" charset="0"/>
              </a:rPr>
            </a:br>
            <a:endParaRPr lang="tr-TR" dirty="0">
              <a:latin typeface="Georgia" pitchFamily="18" charset="0"/>
            </a:endParaRPr>
          </a:p>
        </p:txBody>
      </p:sp>
      <p:sp>
        <p:nvSpPr>
          <p:cNvPr id="3" name="2 Alt Başlık"/>
          <p:cNvSpPr>
            <a:spLocks noGrp="1"/>
          </p:cNvSpPr>
          <p:nvPr>
            <p:ph type="subTitle" idx="1"/>
          </p:nvPr>
        </p:nvSpPr>
        <p:spPr/>
        <p:txBody>
          <a:bodyPr/>
          <a:lstStyle/>
          <a:p>
            <a:endParaRPr lang="tr-TR"/>
          </a:p>
        </p:txBody>
      </p:sp>
      <p:pic>
        <p:nvPicPr>
          <p:cNvPr id="4" name="3 Resim" descr="C:\Documents and Settings\escort\Desktop\MAVİ BAYRAK\money-from-the-tap.jpg"/>
          <p:cNvPicPr/>
          <p:nvPr/>
        </p:nvPicPr>
        <p:blipFill>
          <a:blip r:embed="rId2" cstate="print"/>
          <a:srcRect/>
          <a:stretch>
            <a:fillRect/>
          </a:stretch>
        </p:blipFill>
        <p:spPr bwMode="auto">
          <a:xfrm>
            <a:off x="3851920" y="4077072"/>
            <a:ext cx="1562644" cy="2169042"/>
          </a:xfrm>
          <a:prstGeom prst="rect">
            <a:avLst/>
          </a:prstGeom>
          <a:ln w="88900" cap="sq" cmpd="thickThin">
            <a:solidFill>
              <a:srgbClr val="000000"/>
            </a:solidFill>
            <a:prstDash val="solid"/>
            <a:miter lim="800000"/>
          </a:ln>
          <a:effectLst>
            <a:innerShdw blurRad="76200">
              <a:srgbClr val="000000"/>
            </a:innerShdw>
          </a:effectLst>
        </p:spPr>
      </p:pic>
      <p:sp>
        <p:nvSpPr>
          <p:cNvPr id="5" name="4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SEKİZ İNSANDAN BİRİNİN TEMİZ SUYA ERİŞİMİ </a:t>
            </a:r>
            <a:br>
              <a:rPr lang="tr-TR" dirty="0" smtClean="0"/>
            </a:br>
            <a:r>
              <a:rPr lang="tr-TR" dirty="0" smtClean="0"/>
              <a:t>YOK!</a:t>
            </a:r>
            <a:endParaRPr lang="tr-TR" dirty="0"/>
          </a:p>
        </p:txBody>
      </p:sp>
      <p:pic>
        <p:nvPicPr>
          <p:cNvPr id="4" name="3 İçerik Yer Tutucusu" descr="C:\Documents and Settings\escort\Desktop\MAVİ BAYRAK\XX-drinking-water.jpg"/>
          <p:cNvPicPr>
            <a:picLocks noGrp="1"/>
          </p:cNvPicPr>
          <p:nvPr>
            <p:ph idx="1"/>
          </p:nvPr>
        </p:nvPicPr>
        <p:blipFill>
          <a:blip r:embed="rId2" cstate="print"/>
          <a:srcRect b="7812"/>
          <a:stretch>
            <a:fillRect/>
          </a:stretch>
        </p:blipFill>
        <p:spPr bwMode="auto">
          <a:xfrm>
            <a:off x="3429000" y="2923624"/>
            <a:ext cx="2286000" cy="1879114"/>
          </a:xfrm>
          <a:prstGeom prst="rect">
            <a:avLst/>
          </a:prstGeom>
          <a:ln w="88900" cap="sq" cmpd="thickThin">
            <a:solidFill>
              <a:srgbClr val="000000"/>
            </a:solidFill>
            <a:prstDash val="solid"/>
            <a:miter lim="800000"/>
          </a:ln>
          <a:effectLst>
            <a:innerShdw blurRad="76200">
              <a:srgbClr val="000000"/>
            </a:innerShdw>
          </a:effectLst>
        </p:spPr>
      </p:pic>
      <p:sp>
        <p:nvSpPr>
          <p:cNvPr id="5" name="4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GELİŞMEKTE OLAN ÜLKELERDEKİ KADINLAR SU ALMAK İÇİN GÜNDE ORTALAMA ALTI KİLOMETRE YOL YÜRÜYOR.</a:t>
            </a:r>
            <a:endParaRPr lang="tr-TR" dirty="0"/>
          </a:p>
        </p:txBody>
      </p:sp>
      <p:sp>
        <p:nvSpPr>
          <p:cNvPr id="3" name="2 İçerik Yer Tutucusu"/>
          <p:cNvSpPr>
            <a:spLocks noGrp="1"/>
          </p:cNvSpPr>
          <p:nvPr>
            <p:ph idx="1"/>
          </p:nvPr>
        </p:nvSpPr>
        <p:spPr/>
        <p:txBody>
          <a:bodyPr/>
          <a:lstStyle/>
          <a:p>
            <a:endParaRPr lang="tr-TR"/>
          </a:p>
        </p:txBody>
      </p:sp>
      <p:pic>
        <p:nvPicPr>
          <p:cNvPr id="4" name="3 Resim" descr="C:\Documents and Settings\escort\Desktop\MAVİ BAYRAK\save-water-6.jpg"/>
          <p:cNvPicPr/>
          <p:nvPr/>
        </p:nvPicPr>
        <p:blipFill>
          <a:blip r:embed="rId2" cstate="print"/>
          <a:srcRect/>
          <a:stretch>
            <a:fillRect/>
          </a:stretch>
        </p:blipFill>
        <p:spPr bwMode="auto">
          <a:xfrm>
            <a:off x="2848259" y="2004228"/>
            <a:ext cx="3447482" cy="2849543"/>
          </a:xfrm>
          <a:prstGeom prst="rect">
            <a:avLst/>
          </a:prstGeom>
          <a:ln w="88900" cap="sq" cmpd="thickThin">
            <a:solidFill>
              <a:srgbClr val="000000"/>
            </a:solidFill>
            <a:prstDash val="solid"/>
            <a:miter lim="800000"/>
          </a:ln>
          <a:effectLst>
            <a:innerShdw blurRad="76200">
              <a:srgbClr val="000000"/>
            </a:innerShdw>
          </a:effectLst>
        </p:spPr>
      </p:pic>
      <p:sp>
        <p:nvSpPr>
          <p:cNvPr id="5" name="4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MİLYONLARCA İNSAN 19 LİTREDEN AZ SUYLA YAŞAMINI SÜRDÜRÜYOR…</a:t>
            </a:r>
            <a:endParaRPr lang="tr-TR" dirty="0"/>
          </a:p>
        </p:txBody>
      </p:sp>
      <p:sp>
        <p:nvSpPr>
          <p:cNvPr id="3" name="2 İçerik Yer Tutucusu"/>
          <p:cNvSpPr>
            <a:spLocks noGrp="1"/>
          </p:cNvSpPr>
          <p:nvPr>
            <p:ph idx="1"/>
          </p:nvPr>
        </p:nvSpPr>
        <p:spPr/>
        <p:txBody>
          <a:bodyPr/>
          <a:lstStyle/>
          <a:p>
            <a:endParaRPr lang="tr-TR"/>
          </a:p>
        </p:txBody>
      </p:sp>
      <p:pic>
        <p:nvPicPr>
          <p:cNvPr id="4" name="3 Resim" descr="C:\Documents and Settings\escort\Desktop\MAVİ BAYRAK\Save-water.png"/>
          <p:cNvPicPr/>
          <p:nvPr/>
        </p:nvPicPr>
        <p:blipFill>
          <a:blip r:embed="rId2" cstate="print"/>
          <a:srcRect/>
          <a:stretch>
            <a:fillRect/>
          </a:stretch>
        </p:blipFill>
        <p:spPr bwMode="auto">
          <a:xfrm>
            <a:off x="3179127" y="1903095"/>
            <a:ext cx="2785745" cy="3051810"/>
          </a:xfrm>
          <a:prstGeom prst="rect">
            <a:avLst/>
          </a:prstGeom>
          <a:ln w="88900" cap="sq" cmpd="thickThin">
            <a:solidFill>
              <a:srgbClr val="000000"/>
            </a:solidFill>
            <a:prstDash val="solid"/>
            <a:miter lim="800000"/>
          </a:ln>
          <a:effectLst>
            <a:innerShdw blurRad="76200">
              <a:srgbClr val="000000"/>
            </a:innerShdw>
          </a:effectLst>
        </p:spPr>
      </p:pic>
      <p:sp>
        <p:nvSpPr>
          <p:cNvPr id="5" name="4 Altbilgi Yer Tutucusu"/>
          <p:cNvSpPr>
            <a:spLocks noGrp="1"/>
          </p:cNvSpPr>
          <p:nvPr>
            <p:ph type="ftr" sz="quarter" idx="11"/>
          </p:nvPr>
        </p:nvSpPr>
        <p:spPr/>
        <p:txBody>
          <a:bodyPr/>
          <a:lstStyle/>
          <a:p>
            <a:r>
              <a:rPr lang="tr-TR" smtClean="0"/>
              <a:t>Başkent Enerji Hareketi Projesi-2011</a:t>
            </a: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rgem\Desktop\marble_ppt_backgroun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457200" y="413792"/>
            <a:ext cx="8229600" cy="1143000"/>
          </a:xfrm>
        </p:spPr>
        <p:txBody>
          <a:bodyPr>
            <a:normAutofit fontScale="90000"/>
          </a:bodyPr>
          <a:lstStyle/>
          <a:p>
            <a:r>
              <a:rPr lang="tr-TR" b="1" dirty="0" smtClean="0">
                <a:latin typeface="Georgia" pitchFamily="18" charset="0"/>
              </a:rPr>
              <a:t>“Gözünüzü aydınlatırken geleceğinizi karartmayın!”</a:t>
            </a:r>
            <a:endParaRPr lang="tr-TR" b="1" dirty="0">
              <a:latin typeface="Georgia" pitchFamily="18" charset="0"/>
            </a:endParaRPr>
          </a:p>
        </p:txBody>
      </p:sp>
      <p:pic>
        <p:nvPicPr>
          <p:cNvPr id="13" name="Picture 7" descr="C:\Users\Argem\Desktop\images.jpg"/>
          <p:cNvPicPr>
            <a:picLocks noChangeAspect="1" noChangeArrowheads="1"/>
          </p:cNvPicPr>
          <p:nvPr/>
        </p:nvPicPr>
        <p:blipFill>
          <a:blip r:embed="rId3" cstate="print"/>
          <a:srcRect/>
          <a:stretch>
            <a:fillRect/>
          </a:stretch>
        </p:blipFill>
        <p:spPr bwMode="auto">
          <a:xfrm>
            <a:off x="3275856" y="1988840"/>
            <a:ext cx="2143125" cy="2143125"/>
          </a:xfrm>
          <a:prstGeom prst="rect">
            <a:avLst/>
          </a:prstGeom>
          <a:noFill/>
        </p:spPr>
      </p:pic>
      <p:sp>
        <p:nvSpPr>
          <p:cNvPr id="4" name="3 Altbilgi Yer Tutucusu"/>
          <p:cNvSpPr>
            <a:spLocks noGrp="1"/>
          </p:cNvSpPr>
          <p:nvPr>
            <p:ph type="ftr" sz="quarter" idx="11"/>
          </p:nvPr>
        </p:nvSpPr>
        <p:spPr>
          <a:xfrm>
            <a:off x="2692152" y="6160219"/>
            <a:ext cx="4184104" cy="365125"/>
          </a:xfrm>
        </p:spPr>
        <p:txBody>
          <a:bodyPr/>
          <a:lstStyle/>
          <a:p>
            <a:r>
              <a:rPr lang="tr-TR" sz="1600" b="1" dirty="0" smtClean="0">
                <a:solidFill>
                  <a:schemeClr val="tx1"/>
                </a:solidFill>
                <a:latin typeface="Georgia" pitchFamily="18" charset="0"/>
              </a:rPr>
              <a:t>Başkent Enerji Hareketi Projesi-2011</a:t>
            </a:r>
            <a:endParaRPr lang="tr-TR" sz="1600" b="1" dirty="0">
              <a:solidFill>
                <a:schemeClr val="tx1"/>
              </a:solidFill>
              <a:latin typeface="Georgia" pitchFamily="18" charset="0"/>
            </a:endParaRPr>
          </a:p>
        </p:txBody>
      </p:sp>
      <p:sp>
        <p:nvSpPr>
          <p:cNvPr id="5" name="4 Dikdörtgen"/>
          <p:cNvSpPr/>
          <p:nvPr/>
        </p:nvSpPr>
        <p:spPr>
          <a:xfrm>
            <a:off x="611560" y="4437112"/>
            <a:ext cx="8208912" cy="1354217"/>
          </a:xfrm>
          <a:prstGeom prst="rect">
            <a:avLst/>
          </a:prstGeom>
        </p:spPr>
        <p:txBody>
          <a:bodyPr wrap="square">
            <a:spAutoFit/>
          </a:bodyPr>
          <a:lstStyle/>
          <a:p>
            <a:pPr algn="ctr"/>
            <a:r>
              <a:rPr lang="tr-TR" sz="2800" dirty="0" smtClean="0">
                <a:latin typeface="Georgia" pitchFamily="18" charset="0"/>
              </a:rPr>
              <a:t>Gereksiz Işıkları Söndürelim…</a:t>
            </a:r>
          </a:p>
          <a:p>
            <a:pPr algn="ctr"/>
            <a:r>
              <a:rPr lang="tr-TR" dirty="0" smtClean="0">
                <a:latin typeface="Georgia" pitchFamily="18" charset="0"/>
              </a:rPr>
              <a:t>Ekonomik üretim ana unsuru olan ve hayat kalitemizi iyileştiren enerjinin kullanımından vazgeçemeyeceğimize göre</a:t>
            </a:r>
            <a:br>
              <a:rPr lang="tr-TR" dirty="0" smtClean="0">
                <a:latin typeface="Georgia" pitchFamily="18" charset="0"/>
              </a:rPr>
            </a:br>
            <a:r>
              <a:rPr lang="tr-TR" dirty="0" smtClean="0">
                <a:latin typeface="Georgia" pitchFamily="18" charset="0"/>
              </a:rPr>
              <a:t>ENERJİYİ VERİMLİ KULLANALIM…</a:t>
            </a:r>
          </a:p>
        </p:txBody>
      </p:sp>
      <p:sp>
        <p:nvSpPr>
          <p:cNvPr id="6" name="5 Dikdörtgen"/>
          <p:cNvSpPr/>
          <p:nvPr/>
        </p:nvSpPr>
        <p:spPr>
          <a:xfrm>
            <a:off x="395536" y="260648"/>
            <a:ext cx="8496944" cy="640871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gem\Desktop\marble_ppt_backgroun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p:txBody>
          <a:bodyPr>
            <a:normAutofit fontScale="90000"/>
          </a:bodyPr>
          <a:lstStyle/>
          <a:p>
            <a:r>
              <a:rPr lang="tr-TR" b="1" dirty="0" smtClean="0">
                <a:latin typeface="Georgia" pitchFamily="18" charset="0"/>
              </a:rPr>
              <a:t>“Gözünüzü aydınlatırken geleceğinizi karartmayın!”</a:t>
            </a:r>
            <a:endParaRPr lang="tr-TR" b="1" dirty="0">
              <a:latin typeface="Georgia" pitchFamily="18" charset="0"/>
            </a:endParaRPr>
          </a:p>
        </p:txBody>
      </p:sp>
      <p:pic>
        <p:nvPicPr>
          <p:cNvPr id="4" name="Picture 4" descr="C:\Users\Argem\Desktop\original_save_electricity_-_poster.jpg"/>
          <p:cNvPicPr>
            <a:picLocks noChangeAspect="1" noChangeArrowheads="1"/>
          </p:cNvPicPr>
          <p:nvPr/>
        </p:nvPicPr>
        <p:blipFill>
          <a:blip r:embed="rId3" cstate="print"/>
          <a:srcRect b="11801"/>
          <a:stretch>
            <a:fillRect/>
          </a:stretch>
        </p:blipFill>
        <p:spPr bwMode="auto">
          <a:xfrm>
            <a:off x="2627784" y="1844824"/>
            <a:ext cx="3810000" cy="2520280"/>
          </a:xfrm>
          <a:prstGeom prst="rect">
            <a:avLst/>
          </a:prstGeom>
          <a:noFill/>
        </p:spPr>
      </p:pic>
      <p:sp>
        <p:nvSpPr>
          <p:cNvPr id="5" name="4 Altbilgi Yer Tutucusu"/>
          <p:cNvSpPr>
            <a:spLocks noGrp="1"/>
          </p:cNvSpPr>
          <p:nvPr>
            <p:ph type="ftr" sz="quarter" idx="11"/>
          </p:nvPr>
        </p:nvSpPr>
        <p:spPr>
          <a:xfrm>
            <a:off x="2195736" y="6237312"/>
            <a:ext cx="4752528" cy="365125"/>
          </a:xfrm>
        </p:spPr>
        <p:txBody>
          <a:bodyPr/>
          <a:lstStyle/>
          <a:p>
            <a:r>
              <a:rPr lang="tr-TR" sz="1800" b="1" dirty="0" smtClean="0">
                <a:solidFill>
                  <a:schemeClr val="tx1"/>
                </a:solidFill>
                <a:latin typeface="Georgia" pitchFamily="18" charset="0"/>
              </a:rPr>
              <a:t>Başkent Enerji Hareketi Projesi-2011</a:t>
            </a:r>
            <a:endParaRPr lang="tr-TR" sz="1800" b="1" dirty="0">
              <a:solidFill>
                <a:schemeClr val="tx1"/>
              </a:solidFill>
              <a:latin typeface="Georgia" pitchFamily="18" charset="0"/>
            </a:endParaRPr>
          </a:p>
        </p:txBody>
      </p:sp>
      <p:sp>
        <p:nvSpPr>
          <p:cNvPr id="7" name="6 Dikdörtgen"/>
          <p:cNvSpPr/>
          <p:nvPr/>
        </p:nvSpPr>
        <p:spPr>
          <a:xfrm>
            <a:off x="395536" y="260648"/>
            <a:ext cx="8496944" cy="640871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solidFill>
                <a:schemeClr val="tx1"/>
              </a:solidFill>
              <a:latin typeface="Georgia" pitchFamily="18" charset="0"/>
            </a:endParaRPr>
          </a:p>
        </p:txBody>
      </p:sp>
      <p:sp>
        <p:nvSpPr>
          <p:cNvPr id="8" name="7 Dikdörtgen"/>
          <p:cNvSpPr/>
          <p:nvPr/>
        </p:nvSpPr>
        <p:spPr>
          <a:xfrm>
            <a:off x="611560" y="4581128"/>
            <a:ext cx="8208912" cy="1354217"/>
          </a:xfrm>
          <a:prstGeom prst="rect">
            <a:avLst/>
          </a:prstGeom>
        </p:spPr>
        <p:txBody>
          <a:bodyPr wrap="square">
            <a:spAutoFit/>
          </a:bodyPr>
          <a:lstStyle/>
          <a:p>
            <a:pPr algn="ctr"/>
            <a:r>
              <a:rPr lang="tr-TR" sz="2800" dirty="0" smtClean="0">
                <a:latin typeface="Georgia" pitchFamily="18" charset="0"/>
              </a:rPr>
              <a:t>Gereksiz Işıkları Söndürelim…</a:t>
            </a:r>
          </a:p>
          <a:p>
            <a:pPr algn="ctr"/>
            <a:r>
              <a:rPr lang="tr-TR" dirty="0" smtClean="0">
                <a:latin typeface="Georgia" pitchFamily="18" charset="0"/>
              </a:rPr>
              <a:t>Ekonomik üretim ana unsuru olan ve hayat kalitemizi iyileştiren enerjinin kullanımından vazgeçemeyeceğimize göre</a:t>
            </a:r>
            <a:br>
              <a:rPr lang="tr-TR" dirty="0" smtClean="0">
                <a:latin typeface="Georgia" pitchFamily="18" charset="0"/>
              </a:rPr>
            </a:br>
            <a:r>
              <a:rPr lang="tr-TR" dirty="0" smtClean="0">
                <a:latin typeface="Georgia" pitchFamily="18" charset="0"/>
              </a:rPr>
              <a:t>ENERJİYİ VERİMLİ KULLANALIM…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Users\Argem\Desktop\2.jpg"/>
          <p:cNvPicPr>
            <a:picLocks noChangeAspect="1" noChangeArrowheads="1"/>
          </p:cNvPicPr>
          <p:nvPr/>
        </p:nvPicPr>
        <p:blipFill>
          <a:blip r:embed="rId2" cstate="print"/>
          <a:srcRect r="-44"/>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457200" y="413792"/>
            <a:ext cx="8229600" cy="1143000"/>
          </a:xfrm>
        </p:spPr>
        <p:txBody>
          <a:bodyPr>
            <a:normAutofit fontScale="90000"/>
          </a:bodyPr>
          <a:lstStyle/>
          <a:p>
            <a:r>
              <a:rPr lang="tr-TR" b="1" dirty="0" smtClean="0">
                <a:latin typeface="Georgia" pitchFamily="18" charset="0"/>
              </a:rPr>
              <a:t>Enerjiyi ihtiyacınız kadar kullanın…</a:t>
            </a:r>
            <a:br>
              <a:rPr lang="tr-TR" b="1" dirty="0" smtClean="0">
                <a:latin typeface="Georgia" pitchFamily="18" charset="0"/>
              </a:rPr>
            </a:br>
            <a:endParaRPr lang="tr-TR" b="1" dirty="0">
              <a:latin typeface="Georgia" pitchFamily="18" charset="0"/>
            </a:endParaRPr>
          </a:p>
        </p:txBody>
      </p:sp>
      <p:pic>
        <p:nvPicPr>
          <p:cNvPr id="5" name="Picture 6" descr="C:\Users\Argem\Desktop\26241.jpg"/>
          <p:cNvPicPr>
            <a:picLocks noChangeAspect="1" noChangeArrowheads="1"/>
          </p:cNvPicPr>
          <p:nvPr/>
        </p:nvPicPr>
        <p:blipFill>
          <a:blip r:embed="rId3" cstate="print"/>
          <a:srcRect/>
          <a:stretch>
            <a:fillRect/>
          </a:stretch>
        </p:blipFill>
        <p:spPr bwMode="auto">
          <a:xfrm>
            <a:off x="2771800" y="1779838"/>
            <a:ext cx="3312368" cy="2657274"/>
          </a:xfrm>
          <a:prstGeom prst="rect">
            <a:avLst/>
          </a:prstGeom>
          <a:ln w="228600" cap="sq" cmpd="thickThin">
            <a:solidFill>
              <a:srgbClr val="000000"/>
            </a:solidFill>
            <a:prstDash val="solid"/>
            <a:miter lim="800000"/>
          </a:ln>
          <a:effectLst>
            <a:innerShdw blurRad="76200">
              <a:srgbClr val="000000"/>
            </a:innerShdw>
          </a:effectLst>
        </p:spPr>
      </p:pic>
      <p:sp>
        <p:nvSpPr>
          <p:cNvPr id="4" name="3 Altbilgi Yer Tutucusu"/>
          <p:cNvSpPr>
            <a:spLocks noGrp="1"/>
          </p:cNvSpPr>
          <p:nvPr>
            <p:ph type="ftr" sz="quarter" idx="11"/>
          </p:nvPr>
        </p:nvSpPr>
        <p:spPr>
          <a:xfrm>
            <a:off x="2843808" y="6237312"/>
            <a:ext cx="3608040" cy="365125"/>
          </a:xfrm>
        </p:spPr>
        <p:txBody>
          <a:bodyPr/>
          <a:lstStyle/>
          <a:p>
            <a:r>
              <a:rPr lang="tr-TR" sz="1600" dirty="0" smtClean="0">
                <a:solidFill>
                  <a:schemeClr val="tx1"/>
                </a:solidFill>
                <a:latin typeface="Georgia" pitchFamily="18" charset="0"/>
              </a:rPr>
              <a:t>Başkent Enerji Hareketi Projesi-2011</a:t>
            </a:r>
            <a:endParaRPr lang="tr-TR" sz="1600" dirty="0">
              <a:solidFill>
                <a:schemeClr val="tx1"/>
              </a:solidFill>
              <a:latin typeface="Georgia" pitchFamily="18" charset="0"/>
            </a:endParaRPr>
          </a:p>
        </p:txBody>
      </p:sp>
      <p:sp>
        <p:nvSpPr>
          <p:cNvPr id="7" name="6 Dikdörtgen"/>
          <p:cNvSpPr/>
          <p:nvPr/>
        </p:nvSpPr>
        <p:spPr>
          <a:xfrm>
            <a:off x="755576" y="4769857"/>
            <a:ext cx="7920880" cy="1323439"/>
          </a:xfrm>
          <a:prstGeom prst="rect">
            <a:avLst/>
          </a:prstGeom>
        </p:spPr>
        <p:txBody>
          <a:bodyPr wrap="square">
            <a:spAutoFit/>
          </a:bodyPr>
          <a:lstStyle/>
          <a:p>
            <a:pPr algn="ctr">
              <a:buNone/>
            </a:pPr>
            <a:r>
              <a:rPr lang="tr-TR" sz="2000" dirty="0" smtClean="0">
                <a:latin typeface="Georgia" pitchFamily="18" charset="0"/>
              </a:rPr>
              <a:t>Enerji faturalarımızı düşürmek ve aile ekonomisi katkıda bulunmak, ülkemizin enerjide dışa bağımlılığı azaltmak ve gelecek nesillere yaşanılabilir bir çevre bırakmak için enerjiyi verimli</a:t>
            </a:r>
          </a:p>
          <a:p>
            <a:pPr algn="ctr">
              <a:buNone/>
            </a:pPr>
            <a:r>
              <a:rPr lang="tr-TR" sz="2000" dirty="0" smtClean="0">
                <a:latin typeface="Georgia" pitchFamily="18" charset="0"/>
              </a:rPr>
              <a:t>kullanalım.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Argem\Desktop\2.jpg"/>
          <p:cNvPicPr>
            <a:picLocks noChangeAspect="1" noChangeArrowheads="1"/>
          </p:cNvPicPr>
          <p:nvPr/>
        </p:nvPicPr>
        <p:blipFill>
          <a:blip r:embed="rId2" cstate="print"/>
          <a:srcRect r="-44"/>
          <a:stretch>
            <a:fillRect/>
          </a:stretch>
        </p:blipFill>
        <p:spPr bwMode="auto">
          <a:xfrm>
            <a:off x="0" y="0"/>
            <a:ext cx="9144000" cy="6858000"/>
          </a:xfrm>
          <a:prstGeom prst="rect">
            <a:avLst/>
          </a:prstGeom>
          <a:noFill/>
        </p:spPr>
      </p:pic>
      <p:sp>
        <p:nvSpPr>
          <p:cNvPr id="2" name="1 Başlık"/>
          <p:cNvSpPr>
            <a:spLocks noGrp="1"/>
          </p:cNvSpPr>
          <p:nvPr>
            <p:ph type="title"/>
          </p:nvPr>
        </p:nvSpPr>
        <p:spPr/>
        <p:txBody>
          <a:bodyPr>
            <a:normAutofit fontScale="90000"/>
          </a:bodyPr>
          <a:lstStyle/>
          <a:p>
            <a:r>
              <a:rPr lang="tr-TR" b="1" dirty="0" smtClean="0">
                <a:latin typeface="Georgia" pitchFamily="18" charset="0"/>
              </a:rPr>
              <a:t>“Gözünüzü aydınlatırken geleceğinizi karartmayın!”</a:t>
            </a:r>
            <a:endParaRPr lang="tr-TR" b="1" dirty="0">
              <a:latin typeface="Georgia" pitchFamily="18" charset="0"/>
            </a:endParaRPr>
          </a:p>
        </p:txBody>
      </p:sp>
      <p:pic>
        <p:nvPicPr>
          <p:cNvPr id="3074" name="Picture 2" descr="C:\Users\Argem\Desktop\enerji-tasarrufu-haftasi-resimleri-5.jp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3491880" y="1988840"/>
            <a:ext cx="2202185" cy="2840737"/>
          </a:xfrm>
          <a:prstGeom prst="rect">
            <a:avLst/>
          </a:prstGeom>
          <a:ln w="228600" cap="sq" cmpd="thickThin">
            <a:solidFill>
              <a:srgbClr val="000000"/>
            </a:solidFill>
            <a:prstDash val="solid"/>
            <a:miter lim="800000"/>
          </a:ln>
          <a:effectLst>
            <a:innerShdw blurRad="76200">
              <a:srgbClr val="000000"/>
            </a:innerShdw>
          </a:effectLst>
        </p:spPr>
      </p:pic>
      <p:sp>
        <p:nvSpPr>
          <p:cNvPr id="6" name="5 Altbilgi Yer Tutucusu"/>
          <p:cNvSpPr>
            <a:spLocks noGrp="1"/>
          </p:cNvSpPr>
          <p:nvPr>
            <p:ph type="ftr" sz="quarter" idx="11"/>
          </p:nvPr>
        </p:nvSpPr>
        <p:spPr/>
        <p:txBody>
          <a:bodyPr/>
          <a:lstStyle/>
          <a:p>
            <a:r>
              <a:rPr lang="tr-TR" smtClean="0">
                <a:solidFill>
                  <a:schemeClr val="tx1"/>
                </a:solidFill>
                <a:latin typeface="Georgia" pitchFamily="18" charset="0"/>
              </a:rPr>
              <a:t>Başkent Enerji Hareketi Projesi-2011</a:t>
            </a:r>
            <a:endParaRPr lang="tr-TR">
              <a:solidFill>
                <a:schemeClr val="tx1"/>
              </a:solidFill>
              <a:latin typeface="Georgia" pitchFamily="18" charset="0"/>
            </a:endParaRPr>
          </a:p>
        </p:txBody>
      </p:sp>
      <p:sp>
        <p:nvSpPr>
          <p:cNvPr id="8" name="7 Dikdörtgen"/>
          <p:cNvSpPr/>
          <p:nvPr/>
        </p:nvSpPr>
        <p:spPr>
          <a:xfrm>
            <a:off x="683568" y="5157192"/>
            <a:ext cx="7920880" cy="1323439"/>
          </a:xfrm>
          <a:prstGeom prst="rect">
            <a:avLst/>
          </a:prstGeom>
        </p:spPr>
        <p:txBody>
          <a:bodyPr wrap="square">
            <a:spAutoFit/>
          </a:bodyPr>
          <a:lstStyle/>
          <a:p>
            <a:pPr algn="ctr">
              <a:buNone/>
            </a:pPr>
            <a:r>
              <a:rPr lang="tr-TR" sz="2000" dirty="0" smtClean="0">
                <a:latin typeface="Georgia" pitchFamily="18" charset="0"/>
              </a:rPr>
              <a:t>Enerji faturalarımızı düşürmek ve aile ekonomisi katkıda bulunmak, ülkemizin enerjide dışa bağımlılığı azaltmak ve gelecek nesillere yaşanılabilir bir çevre bırakmak için enerjiyi verimli</a:t>
            </a:r>
          </a:p>
          <a:p>
            <a:pPr algn="ctr">
              <a:buNone/>
            </a:pPr>
            <a:r>
              <a:rPr lang="tr-TR" sz="2000" dirty="0" smtClean="0">
                <a:latin typeface="Georgia" pitchFamily="18" charset="0"/>
              </a:rPr>
              <a:t>kullanalım.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rgem\Desktop\8.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457200" y="557808"/>
            <a:ext cx="8229600" cy="1143000"/>
          </a:xfrm>
        </p:spPr>
        <p:txBody>
          <a:bodyPr>
            <a:normAutofit fontScale="90000"/>
          </a:bodyPr>
          <a:lstStyle/>
          <a:p>
            <a:r>
              <a:rPr lang="tr-TR" b="1" dirty="0" smtClean="0">
                <a:latin typeface="Georgia" pitchFamily="18" charset="0"/>
              </a:rPr>
              <a:t>Enerjiyi ihtiyacınız kadar kullanın…</a:t>
            </a:r>
            <a:br>
              <a:rPr lang="tr-TR" b="1" dirty="0" smtClean="0">
                <a:latin typeface="Georgia" pitchFamily="18" charset="0"/>
              </a:rPr>
            </a:br>
            <a:endParaRPr lang="tr-TR" b="1" dirty="0">
              <a:latin typeface="Georgia" pitchFamily="18" charset="0"/>
            </a:endParaRPr>
          </a:p>
        </p:txBody>
      </p:sp>
      <p:sp>
        <p:nvSpPr>
          <p:cNvPr id="5" name="4 Altbilgi Yer Tutucusu"/>
          <p:cNvSpPr>
            <a:spLocks noGrp="1"/>
          </p:cNvSpPr>
          <p:nvPr>
            <p:ph type="ftr" sz="quarter" idx="11"/>
          </p:nvPr>
        </p:nvSpPr>
        <p:spPr>
          <a:xfrm>
            <a:off x="2627784" y="6453336"/>
            <a:ext cx="3968080" cy="365125"/>
          </a:xfrm>
        </p:spPr>
        <p:txBody>
          <a:bodyPr/>
          <a:lstStyle/>
          <a:p>
            <a:r>
              <a:rPr lang="tr-TR" b="1" dirty="0" smtClean="0">
                <a:solidFill>
                  <a:schemeClr val="tx1"/>
                </a:solidFill>
                <a:latin typeface="Georgia" pitchFamily="18" charset="0"/>
              </a:rPr>
              <a:t>Başkent Enerji Hareketi Projesi-2011</a:t>
            </a:r>
            <a:endParaRPr lang="tr-TR" b="1" dirty="0">
              <a:solidFill>
                <a:schemeClr val="tx1"/>
              </a:solidFill>
              <a:latin typeface="Georgia" pitchFamily="18" charset="0"/>
            </a:endParaRPr>
          </a:p>
        </p:txBody>
      </p:sp>
      <p:sp>
        <p:nvSpPr>
          <p:cNvPr id="6" name="5 Dikdörtgen"/>
          <p:cNvSpPr/>
          <p:nvPr/>
        </p:nvSpPr>
        <p:spPr>
          <a:xfrm>
            <a:off x="683568" y="4797152"/>
            <a:ext cx="7920880" cy="1631216"/>
          </a:xfrm>
          <a:prstGeom prst="rect">
            <a:avLst/>
          </a:prstGeom>
        </p:spPr>
        <p:txBody>
          <a:bodyPr wrap="square">
            <a:spAutoFit/>
          </a:bodyPr>
          <a:lstStyle/>
          <a:p>
            <a:pPr algn="ctr">
              <a:buNone/>
            </a:pPr>
            <a:r>
              <a:rPr lang="tr-TR" sz="2000" b="1" dirty="0" smtClean="0">
                <a:latin typeface="Georgia" pitchFamily="18" charset="0"/>
              </a:rPr>
              <a:t>Enerji faturalarımızı düşürmek ve aile ekonomisi katkıda bulunmak, ülkemizin enerjide dışa bağımlılığı azaltmak ve gelecek nesillere yaşanılabilir bir çevre bırakmak için enerjiyi verimli</a:t>
            </a:r>
          </a:p>
          <a:p>
            <a:pPr algn="ctr">
              <a:buNone/>
            </a:pPr>
            <a:r>
              <a:rPr lang="tr-TR" sz="2000" b="1" dirty="0" smtClean="0">
                <a:latin typeface="Georgia" pitchFamily="18" charset="0"/>
              </a:rPr>
              <a:t>kullanalım.</a:t>
            </a:r>
          </a:p>
        </p:txBody>
      </p:sp>
      <p:pic>
        <p:nvPicPr>
          <p:cNvPr id="39940" name="Picture 4" descr="C:\Users\Argem\Desktop\Başkent enerji-su Isı\Save_energy_by_peppedoubleg.jpg"/>
          <p:cNvPicPr>
            <a:picLocks noChangeAspect="1" noChangeArrowheads="1"/>
          </p:cNvPicPr>
          <p:nvPr/>
        </p:nvPicPr>
        <p:blipFill>
          <a:blip r:embed="rId3" cstate="print"/>
          <a:srcRect/>
          <a:stretch>
            <a:fillRect/>
          </a:stretch>
        </p:blipFill>
        <p:spPr bwMode="auto">
          <a:xfrm>
            <a:off x="2195736" y="1628800"/>
            <a:ext cx="4516817" cy="301905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rgem\Desktop\Powerpoint-templates-free-7.jpg"/>
          <p:cNvPicPr>
            <a:picLocks noChangeAspect="1" noChangeArrowheads="1"/>
          </p:cNvPicPr>
          <p:nvPr/>
        </p:nvPicPr>
        <p:blipFill>
          <a:blip r:embed="rId2" cstate="print"/>
          <a:srcRect b="3897"/>
          <a:stretch>
            <a:fillRect/>
          </a:stretch>
        </p:blipFill>
        <p:spPr bwMode="auto">
          <a:xfrm>
            <a:off x="0" y="0"/>
            <a:ext cx="9153168" cy="6858000"/>
          </a:xfrm>
          <a:prstGeom prst="rect">
            <a:avLst/>
          </a:prstGeom>
          <a:noFill/>
        </p:spPr>
      </p:pic>
      <p:sp>
        <p:nvSpPr>
          <p:cNvPr id="2" name="1 Başlık"/>
          <p:cNvSpPr>
            <a:spLocks noGrp="1"/>
          </p:cNvSpPr>
          <p:nvPr>
            <p:ph type="title"/>
          </p:nvPr>
        </p:nvSpPr>
        <p:spPr>
          <a:xfrm>
            <a:off x="446856" y="701824"/>
            <a:ext cx="8229600" cy="1143000"/>
          </a:xfrm>
        </p:spPr>
        <p:txBody>
          <a:bodyPr>
            <a:normAutofit fontScale="90000"/>
          </a:bodyPr>
          <a:lstStyle/>
          <a:p>
            <a:r>
              <a:rPr lang="tr-TR" dirty="0" smtClean="0">
                <a:latin typeface="Georgia" pitchFamily="18" charset="0"/>
              </a:rPr>
              <a:t>Enerjiyi ihtiyacınız kadar kullanın…</a:t>
            </a:r>
            <a:br>
              <a:rPr lang="tr-TR" dirty="0" smtClean="0">
                <a:latin typeface="Georgia" pitchFamily="18" charset="0"/>
              </a:rPr>
            </a:br>
            <a:endParaRPr lang="tr-TR" dirty="0">
              <a:latin typeface="Georgia" pitchFamily="18" charset="0"/>
            </a:endParaRPr>
          </a:p>
        </p:txBody>
      </p:sp>
      <p:sp>
        <p:nvSpPr>
          <p:cNvPr id="3" name="2 İçerik Yer Tutucusu"/>
          <p:cNvSpPr>
            <a:spLocks noGrp="1"/>
          </p:cNvSpPr>
          <p:nvPr>
            <p:ph idx="1"/>
          </p:nvPr>
        </p:nvSpPr>
        <p:spPr>
          <a:xfrm>
            <a:off x="539552" y="1484784"/>
            <a:ext cx="3754760" cy="4525963"/>
          </a:xfrm>
        </p:spPr>
        <p:txBody>
          <a:bodyPr>
            <a:normAutofit fontScale="70000" lnSpcReduction="20000"/>
          </a:bodyPr>
          <a:lstStyle/>
          <a:p>
            <a:pPr>
              <a:buNone/>
            </a:pPr>
            <a:r>
              <a:rPr lang="tr-TR" dirty="0" smtClean="0">
                <a:latin typeface="Georgia" pitchFamily="18" charset="0"/>
              </a:rPr>
              <a:t>	Isıtma, aydınlatma ve ulaşım ihtiyaçlarımızı karşılarken, elektrikli ev eşyalarımızı kullanırken, kısacası günlük yaşantımızın her safhasında enerjiyi verimli kullanmak suretiyle, ihtiyaçlarımızdan kısıtlama yapmadan aile bütçesine, ülke ekonomisine ve çevremizin korunmasına katkı sağlamamız mümkündür.</a:t>
            </a:r>
            <a:endParaRPr lang="tr-TR" dirty="0">
              <a:latin typeface="Georgia" pitchFamily="18" charset="0"/>
            </a:endParaRPr>
          </a:p>
        </p:txBody>
      </p:sp>
      <p:sp>
        <p:nvSpPr>
          <p:cNvPr id="4" name="3 Altbilgi Yer Tutucusu"/>
          <p:cNvSpPr>
            <a:spLocks noGrp="1"/>
          </p:cNvSpPr>
          <p:nvPr>
            <p:ph type="ftr" sz="quarter" idx="11"/>
          </p:nvPr>
        </p:nvSpPr>
        <p:spPr>
          <a:xfrm>
            <a:off x="2699792" y="6592267"/>
            <a:ext cx="3744416" cy="365125"/>
          </a:xfrm>
        </p:spPr>
        <p:txBody>
          <a:bodyPr/>
          <a:lstStyle/>
          <a:p>
            <a:r>
              <a:rPr lang="tr-TR" dirty="0" smtClean="0">
                <a:solidFill>
                  <a:srgbClr val="C00000"/>
                </a:solidFill>
                <a:latin typeface="Georgia" pitchFamily="18" charset="0"/>
              </a:rPr>
              <a:t>Başkent Enerji Hareketi Projesi-2011</a:t>
            </a:r>
            <a:endParaRPr lang="tr-TR" dirty="0">
              <a:solidFill>
                <a:srgbClr val="C00000"/>
              </a:solidFill>
              <a:latin typeface="Georgia" pitchFamily="18" charset="0"/>
            </a:endParaRPr>
          </a:p>
        </p:txBody>
      </p:sp>
      <p:sp>
        <p:nvSpPr>
          <p:cNvPr id="6" name="5 Dikdörtgen"/>
          <p:cNvSpPr/>
          <p:nvPr/>
        </p:nvSpPr>
        <p:spPr>
          <a:xfrm>
            <a:off x="4860032" y="1484784"/>
            <a:ext cx="3635896" cy="2862322"/>
          </a:xfrm>
          <a:prstGeom prst="rect">
            <a:avLst/>
          </a:prstGeom>
        </p:spPr>
        <p:txBody>
          <a:bodyPr wrap="square">
            <a:spAutoFit/>
          </a:bodyPr>
          <a:lstStyle/>
          <a:p>
            <a:r>
              <a:rPr lang="tr-TR" sz="2000" dirty="0" smtClean="0">
                <a:latin typeface="Georgia" pitchFamily="18" charset="0"/>
              </a:rPr>
              <a:t>Enerji faturalarımızı düşürmek ve aile ekonomisi katkıda bulunmak, ülkemizin enerjide dışa </a:t>
            </a:r>
            <a:r>
              <a:rPr lang="tr-TR" sz="2000" dirty="0" smtClean="0">
                <a:latin typeface="Georgia" pitchFamily="18" charset="0"/>
              </a:rPr>
              <a:t>bağımlılığını </a:t>
            </a:r>
            <a:r>
              <a:rPr lang="tr-TR" sz="2000" dirty="0" smtClean="0">
                <a:latin typeface="Georgia" pitchFamily="18" charset="0"/>
              </a:rPr>
              <a:t>azaltmak ve gelecek nesillere yaşanılabilir bir çevre bırakmak için enerjiyi verimli</a:t>
            </a:r>
          </a:p>
          <a:p>
            <a:r>
              <a:rPr lang="tr-TR" sz="2000" dirty="0" smtClean="0">
                <a:latin typeface="Georgia" pitchFamily="18" charset="0"/>
              </a:rPr>
              <a:t>kullanalım.</a:t>
            </a:r>
          </a:p>
          <a:p>
            <a:endParaRPr lang="tr-TR" sz="2000" dirty="0">
              <a:latin typeface="Georgia" pitchFamily="18" charset="0"/>
            </a:endParaRPr>
          </a:p>
        </p:txBody>
      </p:sp>
      <p:pic>
        <p:nvPicPr>
          <p:cNvPr id="7" name="Picture 2" descr="C:\Users\Argem\Desktop\enerji-tasarrufu-haftasi-resimleri-5.jpg"/>
          <p:cNvPicPr>
            <a:picLocks noChangeAspect="1" noChangeArrowheads="1"/>
          </p:cNvPicPr>
          <p:nvPr/>
        </p:nvPicPr>
        <p:blipFill>
          <a:blip r:embed="rId3" cstate="print"/>
          <a:srcRect/>
          <a:stretch>
            <a:fillRect/>
          </a:stretch>
        </p:blipFill>
        <p:spPr bwMode="auto">
          <a:xfrm>
            <a:off x="5724128" y="4437112"/>
            <a:ext cx="1334146" cy="172099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rgem\Desktop\Powerpoint-templates-free-7.jpg"/>
          <p:cNvPicPr>
            <a:picLocks noChangeAspect="1" noChangeArrowheads="1"/>
          </p:cNvPicPr>
          <p:nvPr/>
        </p:nvPicPr>
        <p:blipFill>
          <a:blip r:embed="rId2" cstate="print"/>
          <a:srcRect b="3897"/>
          <a:stretch>
            <a:fillRect/>
          </a:stretch>
        </p:blipFill>
        <p:spPr bwMode="auto">
          <a:xfrm>
            <a:off x="0" y="0"/>
            <a:ext cx="9153168" cy="6858000"/>
          </a:xfrm>
          <a:prstGeom prst="rect">
            <a:avLst/>
          </a:prstGeom>
          <a:noFill/>
        </p:spPr>
      </p:pic>
      <p:sp>
        <p:nvSpPr>
          <p:cNvPr id="2" name="1 Başlık"/>
          <p:cNvSpPr>
            <a:spLocks noGrp="1"/>
          </p:cNvSpPr>
          <p:nvPr>
            <p:ph type="title"/>
          </p:nvPr>
        </p:nvSpPr>
        <p:spPr>
          <a:xfrm>
            <a:off x="446856" y="701824"/>
            <a:ext cx="8229600" cy="1143000"/>
          </a:xfrm>
        </p:spPr>
        <p:txBody>
          <a:bodyPr>
            <a:normAutofit fontScale="90000"/>
          </a:bodyPr>
          <a:lstStyle/>
          <a:p>
            <a:r>
              <a:rPr lang="tr-TR" dirty="0" smtClean="0">
                <a:latin typeface="Georgia" pitchFamily="18" charset="0"/>
              </a:rPr>
              <a:t>Enerjiyi ihtiyacınız kadar kullanın…</a:t>
            </a:r>
            <a:br>
              <a:rPr lang="tr-TR" dirty="0" smtClean="0">
                <a:latin typeface="Georgia" pitchFamily="18" charset="0"/>
              </a:rPr>
            </a:br>
            <a:endParaRPr lang="tr-TR" dirty="0">
              <a:latin typeface="Georgia" pitchFamily="18" charset="0"/>
            </a:endParaRPr>
          </a:p>
        </p:txBody>
      </p:sp>
      <p:sp>
        <p:nvSpPr>
          <p:cNvPr id="3" name="2 İçerik Yer Tutucusu"/>
          <p:cNvSpPr>
            <a:spLocks noGrp="1"/>
          </p:cNvSpPr>
          <p:nvPr>
            <p:ph idx="1"/>
          </p:nvPr>
        </p:nvSpPr>
        <p:spPr>
          <a:xfrm>
            <a:off x="539552" y="1412776"/>
            <a:ext cx="4032448" cy="4525963"/>
          </a:xfrm>
        </p:spPr>
        <p:txBody>
          <a:bodyPr>
            <a:noAutofit/>
          </a:bodyPr>
          <a:lstStyle/>
          <a:p>
            <a:pPr>
              <a:buNone/>
            </a:pPr>
            <a:r>
              <a:rPr lang="tr-TR" sz="1800" dirty="0" smtClean="0">
                <a:latin typeface="Georgia" pitchFamily="18" charset="0"/>
              </a:rPr>
              <a:t>	</a:t>
            </a:r>
            <a:r>
              <a:rPr lang="tr-TR" sz="1800" b="1" dirty="0" smtClean="0">
                <a:latin typeface="Georgia" pitchFamily="18" charset="0"/>
              </a:rPr>
              <a:t>Enerjiyi Neden  Verimli Kullanmalıyız?</a:t>
            </a:r>
          </a:p>
          <a:p>
            <a:pPr>
              <a:buNone/>
            </a:pPr>
            <a:r>
              <a:rPr lang="tr-TR" sz="1800" dirty="0" smtClean="0">
                <a:latin typeface="Georgia" pitchFamily="18" charset="0"/>
              </a:rPr>
              <a:t>•En önemli enerji kaynağı olan petrol ve kömür gibi fosil yakıtlar hızla tükeniyor.</a:t>
            </a:r>
          </a:p>
          <a:p>
            <a:pPr>
              <a:buNone/>
            </a:pPr>
            <a:r>
              <a:rPr lang="tr-TR" sz="1800" dirty="0" smtClean="0">
                <a:latin typeface="Georgia" pitchFamily="18" charset="0"/>
              </a:rPr>
              <a:t>• Enerji üretim ve tüketim süreçlerinde ortaya çıkan sera gazı emisyonları küresel ısınma ve iklim değişikliğinin en önemli nedenleri arasındadır.</a:t>
            </a:r>
          </a:p>
          <a:p>
            <a:pPr>
              <a:buNone/>
            </a:pPr>
            <a:r>
              <a:rPr lang="tr-TR" sz="1800" dirty="0" smtClean="0">
                <a:latin typeface="Georgia" pitchFamily="18" charset="0"/>
              </a:rPr>
              <a:t>• Kullandığımız enerjinin %70’ini yurtdışından döviz ödeyerek satın alıyoruz.</a:t>
            </a:r>
          </a:p>
          <a:p>
            <a:pPr>
              <a:buNone/>
            </a:pPr>
            <a:r>
              <a:rPr lang="tr-TR" sz="1800" dirty="0" smtClean="0">
                <a:latin typeface="Georgia" pitchFamily="18" charset="0"/>
              </a:rPr>
              <a:t>• Evimizde ve ulaşımda tükettiğimiz enerjinin </a:t>
            </a:r>
            <a:r>
              <a:rPr lang="tr-TR" sz="1800" dirty="0" smtClean="0">
                <a:latin typeface="Georgia" pitchFamily="18" charset="0"/>
              </a:rPr>
              <a:t>faturalarını ödemek için bütçemizin en önemli kısmını ayırıyoruz. </a:t>
            </a:r>
            <a:endParaRPr lang="tr-TR" sz="1800" dirty="0" smtClean="0">
              <a:latin typeface="Georgia" pitchFamily="18" charset="0"/>
            </a:endParaRPr>
          </a:p>
          <a:p>
            <a:pPr>
              <a:buNone/>
            </a:pPr>
            <a:endParaRPr lang="tr-TR" sz="1800" dirty="0">
              <a:latin typeface="Georgia" pitchFamily="18" charset="0"/>
            </a:endParaRPr>
          </a:p>
        </p:txBody>
      </p:sp>
      <p:sp>
        <p:nvSpPr>
          <p:cNvPr id="4" name="3 Altbilgi Yer Tutucusu"/>
          <p:cNvSpPr>
            <a:spLocks noGrp="1"/>
          </p:cNvSpPr>
          <p:nvPr>
            <p:ph type="ftr" sz="quarter" idx="11"/>
          </p:nvPr>
        </p:nvSpPr>
        <p:spPr>
          <a:xfrm>
            <a:off x="3131840" y="6237312"/>
            <a:ext cx="2895600" cy="365125"/>
          </a:xfrm>
        </p:spPr>
        <p:txBody>
          <a:bodyPr/>
          <a:lstStyle/>
          <a:p>
            <a:r>
              <a:rPr lang="tr-TR" dirty="0" smtClean="0">
                <a:solidFill>
                  <a:schemeClr val="tx1"/>
                </a:solidFill>
                <a:latin typeface="Georgia" pitchFamily="18" charset="0"/>
              </a:rPr>
              <a:t>Başkent Enerji Hareketi Projesi-2011</a:t>
            </a:r>
            <a:endParaRPr lang="tr-TR" dirty="0">
              <a:solidFill>
                <a:schemeClr val="tx1"/>
              </a:solidFill>
              <a:latin typeface="Georgia" pitchFamily="18" charset="0"/>
            </a:endParaRPr>
          </a:p>
        </p:txBody>
      </p:sp>
      <p:sp>
        <p:nvSpPr>
          <p:cNvPr id="8" name="7 Dikdörtgen"/>
          <p:cNvSpPr/>
          <p:nvPr/>
        </p:nvSpPr>
        <p:spPr>
          <a:xfrm>
            <a:off x="4788024" y="1556792"/>
            <a:ext cx="3779912" cy="2031325"/>
          </a:xfrm>
          <a:prstGeom prst="rect">
            <a:avLst/>
          </a:prstGeom>
        </p:spPr>
        <p:txBody>
          <a:bodyPr wrap="square">
            <a:spAutoFit/>
          </a:bodyPr>
          <a:lstStyle/>
          <a:p>
            <a:pPr>
              <a:buNone/>
            </a:pPr>
            <a:r>
              <a:rPr lang="tr-TR" dirty="0" smtClean="0">
                <a:latin typeface="Georgia" pitchFamily="18" charset="0"/>
              </a:rPr>
              <a:t>Enerji faturalarımızı düşürmek ve aile ekonomisi katkıda bulunmak, ülkemizin enerjide dışa bağımlılığı azaltmak ve gelecek nesillere yaşanılabilir bir çevre bırakmak için enerjiyi verimli</a:t>
            </a:r>
          </a:p>
          <a:p>
            <a:pPr>
              <a:buNone/>
            </a:pPr>
            <a:r>
              <a:rPr lang="tr-TR" dirty="0" smtClean="0">
                <a:latin typeface="Georgia" pitchFamily="18" charset="0"/>
              </a:rPr>
              <a:t>kullanalım.</a:t>
            </a:r>
          </a:p>
        </p:txBody>
      </p:sp>
      <p:pic>
        <p:nvPicPr>
          <p:cNvPr id="37890" name="Picture 2" descr="C:\Users\Argem\Desktop\Başkent enerji-su Isı\banner-enerji1.jpg"/>
          <p:cNvPicPr>
            <a:picLocks noChangeAspect="1" noChangeArrowheads="1"/>
          </p:cNvPicPr>
          <p:nvPr/>
        </p:nvPicPr>
        <p:blipFill>
          <a:blip r:embed="rId3" cstate="print"/>
          <a:srcRect/>
          <a:stretch>
            <a:fillRect/>
          </a:stretch>
        </p:blipFill>
        <p:spPr bwMode="auto">
          <a:xfrm>
            <a:off x="5940152" y="4149080"/>
            <a:ext cx="1522413" cy="152241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874</Words>
  <Application>Microsoft Office PowerPoint</Application>
  <PresentationFormat>Ekran Gösterisi (4:3)</PresentationFormat>
  <Paragraphs>106</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ENERJİ HAREKETİ  </vt:lpstr>
      <vt:lpstr>ENERJİ HAREKETİ  </vt:lpstr>
      <vt:lpstr>“Gözünüzü aydınlatırken geleceğinizi karartmayın!”</vt:lpstr>
      <vt:lpstr>“Gözünüzü aydınlatırken geleceğinizi karartmayın!”</vt:lpstr>
      <vt:lpstr>Enerjiyi ihtiyacınız kadar kullanın… </vt:lpstr>
      <vt:lpstr>“Gözünüzü aydınlatırken geleceğinizi karartmayın!”</vt:lpstr>
      <vt:lpstr>Enerjiyi ihtiyacınız kadar kullanın… </vt:lpstr>
      <vt:lpstr>Enerjiyi ihtiyacınız kadar kullanın… </vt:lpstr>
      <vt:lpstr>Enerjiyi ihtiyacınız kadar kullanın… </vt:lpstr>
      <vt:lpstr>Slayt 10</vt:lpstr>
      <vt:lpstr> </vt:lpstr>
      <vt:lpstr>Slayt 12</vt:lpstr>
      <vt:lpstr>Slayt 13</vt:lpstr>
      <vt:lpstr>Slayt 14</vt:lpstr>
      <vt:lpstr>Slayt 15</vt:lpstr>
      <vt:lpstr>Slayt 16</vt:lpstr>
      <vt:lpstr>Slayt 17</vt:lpstr>
      <vt:lpstr>Slayt 18</vt:lpstr>
      <vt:lpstr>Slayt 19</vt:lpstr>
      <vt:lpstr>Slayt 20</vt:lpstr>
      <vt:lpstr>“Sınıf çok sıcak olduğu zaman, pencereyi açmak yerine kaloriferi kapatın” </vt:lpstr>
      <vt:lpstr>Isıyı tasarruflu kullanmanın bir yolunu da siz keşfedin… </vt:lpstr>
      <vt:lpstr>GEREKSİZ IŞIKLARI KAPATIN, BUZDOLABINI AÇIK, FİŞLERİ PRİZDE BIRAKMAYIN. </vt:lpstr>
      <vt:lpstr>SUYU DOĞRU KULLANMAK YA DA TÜKETMEK ARASINDA YAPILACAK SEÇİM GELECEĞİMİZİ BELİRLEYECEK.  </vt:lpstr>
      <vt:lpstr>SEKİZ İNSANDAN BİRİNİN TEMİZ SUYA ERİŞİMİ  YOK!</vt:lpstr>
      <vt:lpstr>GELİŞMEKTE OLAN ÜLKELERDEKİ KADINLAR SU ALMAK İÇİN GÜNDE ORTALAMA ALTI KİLOMETRE YOL YÜRÜYOR.</vt:lpstr>
      <vt:lpstr>MİLYONLARCA İNSAN 19 LİTREDEN AZ SUYLA YAŞAMINI SÜRDÜRÜYOR…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ENERJİ HAREKETİ  </dc:title>
  <dc:creator>Argem</dc:creator>
  <cp:lastModifiedBy>Argem</cp:lastModifiedBy>
  <cp:revision>91</cp:revision>
  <dcterms:created xsi:type="dcterms:W3CDTF">2011-10-19T07:08:32Z</dcterms:created>
  <dcterms:modified xsi:type="dcterms:W3CDTF">2011-10-24T09:40:13Z</dcterms:modified>
</cp:coreProperties>
</file>