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Lst>
  <p:notesMasterIdLst>
    <p:notesMasterId r:id="rId35"/>
  </p:notesMasterIdLst>
  <p:sldIdLst>
    <p:sldId id="262" r:id="rId9"/>
    <p:sldId id="294" r:id="rId10"/>
    <p:sldId id="295" r:id="rId11"/>
    <p:sldId id="298" r:id="rId12"/>
    <p:sldId id="300" r:id="rId13"/>
    <p:sldId id="308" r:id="rId14"/>
    <p:sldId id="301" r:id="rId15"/>
    <p:sldId id="303" r:id="rId16"/>
    <p:sldId id="305" r:id="rId17"/>
    <p:sldId id="306" r:id="rId18"/>
    <p:sldId id="309" r:id="rId19"/>
    <p:sldId id="272" r:id="rId20"/>
    <p:sldId id="273" r:id="rId21"/>
    <p:sldId id="274" r:id="rId22"/>
    <p:sldId id="275" r:id="rId23"/>
    <p:sldId id="276" r:id="rId24"/>
    <p:sldId id="278" r:id="rId25"/>
    <p:sldId id="289" r:id="rId26"/>
    <p:sldId id="292" r:id="rId27"/>
    <p:sldId id="293" r:id="rId28"/>
    <p:sldId id="260" r:id="rId29"/>
    <p:sldId id="256" r:id="rId30"/>
    <p:sldId id="257" r:id="rId31"/>
    <p:sldId id="258" r:id="rId32"/>
    <p:sldId id="259" r:id="rId33"/>
    <p:sldId id="31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9900"/>
    <a:srgbClr val="006600"/>
    <a:srgbClr val="81C606"/>
    <a:srgbClr val="663300"/>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p:cViewPr varScale="1">
        <p:scale>
          <a:sx n="86" d="100"/>
          <a:sy n="8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2DFDCB-D46C-434A-85AC-595B96CDD333}" type="datetimeFigureOut">
              <a:rPr lang="tr-TR" smtClean="0"/>
              <a:pPr/>
              <a:t>07.12.2011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55003-3E88-419F-8D4C-DB3A7EB3DF7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10</a:t>
            </a:fld>
            <a:endParaRPr lang="tr-T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11</a:t>
            </a:fld>
            <a:endParaRPr lang="tr-T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26</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2</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3</a:t>
            </a:fld>
            <a:endParaRPr lang="tr-T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4</a:t>
            </a:fld>
            <a:endParaRPr lang="tr-T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5</a:t>
            </a:fld>
            <a:endParaRPr lang="tr-T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6</a:t>
            </a:fld>
            <a:endParaRPr lang="tr-T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7</a:t>
            </a:fld>
            <a:endParaRPr lang="tr-T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8</a:t>
            </a:fld>
            <a:endParaRPr lang="tr-T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891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891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62E134-F4F7-4B3F-A124-D9C8B38B8751}" type="slidenum">
              <a:rPr lang="tr-TR">
                <a:solidFill>
                  <a:prstClr val="black"/>
                </a:solidFill>
              </a:rPr>
              <a:pPr/>
              <a:t>9</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07.12.2011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07.12.2011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07.12.2011</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8.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6" name="Picture 6" descr="C:\Users\Argem\Desktop\images (1).jpg"/>
          <p:cNvPicPr>
            <a:picLocks noChangeAspect="1" noChangeArrowheads="1"/>
          </p:cNvPicPr>
          <p:nvPr/>
        </p:nvPicPr>
        <p:blipFill>
          <a:blip r:embed="rId4" cstate="print"/>
          <a:srcRect/>
          <a:stretch>
            <a:fillRect/>
          </a:stretch>
        </p:blipFill>
        <p:spPr bwMode="auto">
          <a:xfrm>
            <a:off x="3131840" y="4077072"/>
            <a:ext cx="2808312" cy="21035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4 Dikdörtgen"/>
          <p:cNvSpPr/>
          <p:nvPr/>
        </p:nvSpPr>
        <p:spPr>
          <a:xfrm>
            <a:off x="0" y="1268760"/>
            <a:ext cx="9144000" cy="2304256"/>
          </a:xfrm>
          <a:prstGeom prst="rect">
            <a:avLst/>
          </a:prstGeom>
          <a:gradFill flip="none" rotWithShape="1">
            <a:gsLst>
              <a:gs pos="0">
                <a:srgbClr val="81C606"/>
              </a:gs>
              <a:gs pos="64999">
                <a:srgbClr val="F0EBD5"/>
              </a:gs>
              <a:gs pos="100000">
                <a:srgbClr val="D1C39F"/>
              </a:gs>
            </a:gsLst>
            <a:lin ang="10800000" scaled="0"/>
            <a:tileRect/>
          </a:gradFill>
          <a:effectLst>
            <a:outerShdw blurRad="279400" dir="5400000" sx="103000" sy="103000" rotWithShape="0">
              <a:srgbClr val="0099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4000" b="1" dirty="0" smtClean="0">
                <a:solidFill>
                  <a:srgbClr val="663300"/>
                </a:solidFill>
                <a:latin typeface="Georgia" pitchFamily="18" charset="0"/>
              </a:rPr>
              <a:t>AMBALAJ</a:t>
            </a:r>
            <a:br>
              <a:rPr lang="tr-TR" sz="4000" b="1" dirty="0" smtClean="0">
                <a:solidFill>
                  <a:srgbClr val="663300"/>
                </a:solidFill>
                <a:latin typeface="Georgia" pitchFamily="18" charset="0"/>
              </a:rPr>
            </a:br>
            <a:r>
              <a:rPr lang="tr-TR" sz="4000" b="1" dirty="0" smtClean="0">
                <a:solidFill>
                  <a:srgbClr val="663300"/>
                </a:solidFill>
                <a:latin typeface="Georgia" pitchFamily="18" charset="0"/>
              </a:rPr>
              <a:t> VE</a:t>
            </a:r>
            <a:br>
              <a:rPr lang="tr-TR" sz="4000" b="1" dirty="0" smtClean="0">
                <a:solidFill>
                  <a:srgbClr val="663300"/>
                </a:solidFill>
                <a:latin typeface="Georgia" pitchFamily="18" charset="0"/>
              </a:rPr>
            </a:br>
            <a:r>
              <a:rPr lang="tr-TR" sz="4000" b="1" dirty="0" smtClean="0">
                <a:solidFill>
                  <a:srgbClr val="663300"/>
                </a:solidFill>
                <a:latin typeface="Georgia" pitchFamily="18" charset="0"/>
              </a:rPr>
              <a:t> GERİ DÖNÜŞÜM</a:t>
            </a:r>
            <a:endParaRPr lang="tr-TR" sz="4000" dirty="0">
              <a:solidFill>
                <a:srgbClr val="663300"/>
              </a:solidFill>
            </a:endParaRPr>
          </a:p>
        </p:txBody>
      </p:sp>
      <p:pic>
        <p:nvPicPr>
          <p:cNvPr id="1027" name="Picture 3" descr="C:\Users\Argem\Desktop\GAZİ 2011-2012\PROJELER\EKO 2011-2012\make up eco\Recycle-icon.png"/>
          <p:cNvPicPr>
            <a:picLocks noChangeAspect="1" noChangeArrowheads="1"/>
          </p:cNvPicPr>
          <p:nvPr/>
        </p:nvPicPr>
        <p:blipFill>
          <a:blip r:embed="rId5" cstate="print"/>
          <a:srcRect/>
          <a:stretch>
            <a:fillRect/>
          </a:stretch>
        </p:blipFill>
        <p:spPr bwMode="auto">
          <a:xfrm>
            <a:off x="467544" y="1700808"/>
            <a:ext cx="1440160" cy="14401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827584" y="836712"/>
            <a:ext cx="6840760" cy="5493812"/>
          </a:xfrm>
          <a:prstGeom prst="rect">
            <a:avLst/>
          </a:prstGeom>
        </p:spPr>
        <p:txBody>
          <a:bodyPr wrap="square">
            <a:spAutoFit/>
          </a:bodyPr>
          <a:lstStyle/>
          <a:p>
            <a:pPr>
              <a:lnSpc>
                <a:spcPct val="150000"/>
              </a:lnSpc>
            </a:pPr>
            <a:r>
              <a:rPr lang="tr-TR" b="1" dirty="0" smtClean="0">
                <a:solidFill>
                  <a:schemeClr val="folHlink"/>
                </a:solidFill>
                <a:latin typeface="Georgia" pitchFamily="18" charset="0"/>
              </a:rPr>
              <a:t>Plastik </a:t>
            </a:r>
            <a:r>
              <a:rPr lang="tr-TR" b="1" dirty="0" smtClean="0">
                <a:solidFill>
                  <a:schemeClr val="folHlink"/>
                </a:solidFill>
                <a:latin typeface="Georgia" pitchFamily="18" charset="0"/>
              </a:rPr>
              <a:t>Ambalajlar</a:t>
            </a:r>
            <a:endParaRPr lang="tr-TR" b="1" dirty="0" smtClean="0">
              <a:latin typeface="Georgia" pitchFamily="18" charset="0"/>
            </a:endParaRPr>
          </a:p>
          <a:p>
            <a:pPr>
              <a:lnSpc>
                <a:spcPct val="150000"/>
              </a:lnSpc>
            </a:pPr>
            <a:r>
              <a:rPr lang="tr-TR" b="1" dirty="0" smtClean="0">
                <a:latin typeface="Georgia" pitchFamily="18" charset="0"/>
              </a:rPr>
              <a:t>Plastikler</a:t>
            </a:r>
            <a:r>
              <a:rPr lang="tr-TR" b="1" dirty="0" smtClean="0">
                <a:latin typeface="Georgia" pitchFamily="18" charset="0"/>
              </a:rPr>
              <a:t>, petrol veya petrol türevlerinden elde edilir. Son derece hafif ve kolay şekil verilebilir.Plastik ambalajlarının kimyasal yapılarına göre değişik türleri vardır.</a:t>
            </a:r>
          </a:p>
          <a:p>
            <a:pPr>
              <a:lnSpc>
                <a:spcPct val="150000"/>
              </a:lnSpc>
            </a:pPr>
            <a:endParaRPr lang="tr-TR" b="1" dirty="0" smtClean="0">
              <a:latin typeface="Georgia" pitchFamily="18" charset="0"/>
            </a:endParaRPr>
          </a:p>
          <a:p>
            <a:pPr>
              <a:lnSpc>
                <a:spcPct val="150000"/>
              </a:lnSpc>
            </a:pPr>
            <a:r>
              <a:rPr lang="tr-TR" b="1" dirty="0" smtClean="0">
                <a:latin typeface="Georgia" pitchFamily="18" charset="0"/>
              </a:rPr>
              <a:t>PET (</a:t>
            </a:r>
            <a:r>
              <a:rPr lang="tr-TR" b="1" dirty="0" err="1" smtClean="0">
                <a:latin typeface="Georgia" pitchFamily="18" charset="0"/>
              </a:rPr>
              <a:t>Polietilentetraftalat</a:t>
            </a:r>
            <a:r>
              <a:rPr lang="tr-TR" b="1" dirty="0" smtClean="0">
                <a:latin typeface="Georgia" pitchFamily="18" charset="0"/>
              </a:rPr>
              <a:t>)</a:t>
            </a:r>
          </a:p>
          <a:p>
            <a:pPr>
              <a:lnSpc>
                <a:spcPct val="150000"/>
              </a:lnSpc>
            </a:pPr>
            <a:r>
              <a:rPr lang="tr-TR" b="1" dirty="0" smtClean="0">
                <a:latin typeface="Georgia" pitchFamily="18" charset="0"/>
              </a:rPr>
              <a:t>PVC (</a:t>
            </a:r>
            <a:r>
              <a:rPr lang="tr-TR" b="1" dirty="0" err="1" smtClean="0">
                <a:latin typeface="Georgia" pitchFamily="18" charset="0"/>
              </a:rPr>
              <a:t>Polivinilklorür</a:t>
            </a:r>
            <a:r>
              <a:rPr lang="tr-TR" b="1" dirty="0" smtClean="0">
                <a:latin typeface="Georgia" pitchFamily="18" charset="0"/>
              </a:rPr>
              <a:t>)</a:t>
            </a:r>
          </a:p>
          <a:p>
            <a:pPr>
              <a:lnSpc>
                <a:spcPct val="150000"/>
              </a:lnSpc>
            </a:pPr>
            <a:r>
              <a:rPr lang="tr-TR" b="1" dirty="0" smtClean="0">
                <a:latin typeface="Georgia" pitchFamily="18" charset="0"/>
              </a:rPr>
              <a:t>PP (</a:t>
            </a:r>
            <a:r>
              <a:rPr lang="tr-TR" b="1" dirty="0" err="1" smtClean="0">
                <a:latin typeface="Georgia" pitchFamily="18" charset="0"/>
              </a:rPr>
              <a:t>Polipropilen</a:t>
            </a:r>
            <a:r>
              <a:rPr lang="tr-TR" b="1" dirty="0" smtClean="0">
                <a:latin typeface="Georgia" pitchFamily="18" charset="0"/>
              </a:rPr>
              <a:t>)</a:t>
            </a:r>
          </a:p>
          <a:p>
            <a:pPr>
              <a:lnSpc>
                <a:spcPct val="150000"/>
              </a:lnSpc>
            </a:pPr>
            <a:r>
              <a:rPr lang="tr-TR" b="1" dirty="0" smtClean="0">
                <a:latin typeface="Georgia" pitchFamily="18" charset="0"/>
              </a:rPr>
              <a:t>PS (</a:t>
            </a:r>
            <a:r>
              <a:rPr lang="tr-TR" b="1" dirty="0" err="1" smtClean="0">
                <a:latin typeface="Georgia" pitchFamily="18" charset="0"/>
              </a:rPr>
              <a:t>Polistren</a:t>
            </a:r>
            <a:r>
              <a:rPr lang="tr-TR" b="1" dirty="0" smtClean="0">
                <a:latin typeface="Georgia" pitchFamily="18" charset="0"/>
              </a:rPr>
              <a:t>)</a:t>
            </a:r>
          </a:p>
          <a:p>
            <a:pPr>
              <a:lnSpc>
                <a:spcPct val="150000"/>
              </a:lnSpc>
            </a:pPr>
            <a:r>
              <a:rPr lang="tr-TR" b="1" dirty="0" smtClean="0">
                <a:latin typeface="Georgia" pitchFamily="18" charset="0"/>
              </a:rPr>
              <a:t>PE (Polietilen)</a:t>
            </a:r>
          </a:p>
          <a:p>
            <a:pPr>
              <a:lnSpc>
                <a:spcPct val="150000"/>
              </a:lnSpc>
            </a:pPr>
            <a:r>
              <a:rPr lang="tr-TR" b="1" dirty="0" smtClean="0">
                <a:latin typeface="Georgia" pitchFamily="18" charset="0"/>
              </a:rPr>
              <a:t/>
            </a:r>
            <a:br>
              <a:rPr lang="tr-TR" b="1" dirty="0" smtClean="0">
                <a:latin typeface="Georgia" pitchFamily="18" charset="0"/>
              </a:rPr>
            </a:br>
            <a:endParaRPr lang="tr-TR" b="1" dirty="0">
              <a:latin typeface="Georgia" pitchFamily="18" charset="0"/>
            </a:endParaRPr>
          </a:p>
        </p:txBody>
      </p:sp>
      <p:pic>
        <p:nvPicPr>
          <p:cNvPr id="4" name="Picture 10" descr="http://t3.gstatic.com/images?q=tbn:ANd9GcRzqPZ3At8T-hanI9Ldeq29A4nhxUHUmUFb9IITZI82SpiOqn3lKg"/>
          <p:cNvPicPr>
            <a:picLocks noChangeAspect="1" noChangeArrowheads="1"/>
          </p:cNvPicPr>
          <p:nvPr/>
        </p:nvPicPr>
        <p:blipFill>
          <a:blip r:embed="rId4" cstate="print"/>
          <a:srcRect/>
          <a:stretch>
            <a:fillRect/>
          </a:stretch>
        </p:blipFill>
        <p:spPr bwMode="auto">
          <a:xfrm>
            <a:off x="4716016" y="3645024"/>
            <a:ext cx="2520280" cy="17078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6" name="Picture 6" descr="C:\Users\Argem\Desktop\images (1).jpg"/>
          <p:cNvPicPr>
            <a:picLocks noChangeAspect="1" noChangeArrowheads="1"/>
          </p:cNvPicPr>
          <p:nvPr/>
        </p:nvPicPr>
        <p:blipFill>
          <a:blip r:embed="rId4" cstate="print"/>
          <a:srcRect/>
          <a:stretch>
            <a:fillRect/>
          </a:stretch>
        </p:blipFill>
        <p:spPr bwMode="auto">
          <a:xfrm>
            <a:off x="3131840" y="4077072"/>
            <a:ext cx="2808312" cy="210352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4 Dikdörtgen"/>
          <p:cNvSpPr/>
          <p:nvPr/>
        </p:nvSpPr>
        <p:spPr>
          <a:xfrm>
            <a:off x="0" y="1268760"/>
            <a:ext cx="9144000" cy="2304256"/>
          </a:xfrm>
          <a:prstGeom prst="rect">
            <a:avLst/>
          </a:prstGeom>
          <a:gradFill flip="none" rotWithShape="1">
            <a:gsLst>
              <a:gs pos="0">
                <a:srgbClr val="81C606"/>
              </a:gs>
              <a:gs pos="64999">
                <a:srgbClr val="F0EBD5"/>
              </a:gs>
              <a:gs pos="100000">
                <a:srgbClr val="D1C39F"/>
              </a:gs>
            </a:gsLst>
            <a:lin ang="10800000" scaled="0"/>
            <a:tileRect/>
          </a:gradFill>
          <a:effectLst>
            <a:outerShdw blurRad="279400" dir="5400000" sx="103000" sy="103000" rotWithShape="0">
              <a:srgbClr val="0099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4000" b="1" dirty="0" smtClean="0">
                <a:solidFill>
                  <a:srgbClr val="663300"/>
                </a:solidFill>
                <a:latin typeface="Georgia" pitchFamily="18" charset="0"/>
              </a:rPr>
              <a:t/>
            </a:r>
            <a:br>
              <a:rPr lang="tr-TR" sz="4000" b="1" dirty="0" smtClean="0">
                <a:solidFill>
                  <a:srgbClr val="663300"/>
                </a:solidFill>
                <a:latin typeface="Georgia" pitchFamily="18" charset="0"/>
              </a:rPr>
            </a:br>
            <a:r>
              <a:rPr lang="tr-TR" sz="4000" b="1" dirty="0" smtClean="0">
                <a:solidFill>
                  <a:srgbClr val="663300"/>
                </a:solidFill>
                <a:latin typeface="Georgia" pitchFamily="18" charset="0"/>
              </a:rPr>
              <a:t> GERİ DÖNÜŞÜM</a:t>
            </a:r>
            <a:endParaRPr lang="tr-TR" sz="4000" dirty="0">
              <a:solidFill>
                <a:srgbClr val="663300"/>
              </a:solidFill>
            </a:endParaRPr>
          </a:p>
        </p:txBody>
      </p:sp>
      <p:pic>
        <p:nvPicPr>
          <p:cNvPr id="1027" name="Picture 3" descr="C:\Users\Argem\Desktop\GAZİ 2011-2012\PROJELER\EKO 2011-2012\make up eco\Recycle-icon.png"/>
          <p:cNvPicPr>
            <a:picLocks noChangeAspect="1" noChangeArrowheads="1"/>
          </p:cNvPicPr>
          <p:nvPr/>
        </p:nvPicPr>
        <p:blipFill>
          <a:blip r:embed="rId5" cstate="print"/>
          <a:srcRect/>
          <a:stretch>
            <a:fillRect/>
          </a:stretch>
        </p:blipFill>
        <p:spPr bwMode="auto">
          <a:xfrm>
            <a:off x="467544" y="1700808"/>
            <a:ext cx="1440160" cy="144016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13314" name="Rectangle 3"/>
          <p:cNvSpPr>
            <a:spLocks noGrp="1" noChangeArrowheads="1"/>
          </p:cNvSpPr>
          <p:nvPr>
            <p:ph type="body" idx="1"/>
          </p:nvPr>
        </p:nvSpPr>
        <p:spPr>
          <a:xfrm>
            <a:off x="152400" y="381000"/>
            <a:ext cx="8763000" cy="5562600"/>
          </a:xfrm>
        </p:spPr>
        <p:txBody>
          <a:bodyPr/>
          <a:lstStyle/>
          <a:p>
            <a:pPr eaLnBrk="1" hangingPunct="1">
              <a:buFontTx/>
              <a:buNone/>
            </a:pPr>
            <a:r>
              <a:rPr lang="tr-TR" dirty="0" smtClean="0">
                <a:latin typeface="Georgia" pitchFamily="18" charset="0"/>
              </a:rPr>
              <a:t>    </a:t>
            </a:r>
          </a:p>
          <a:p>
            <a:pPr eaLnBrk="1" hangingPunct="1">
              <a:buFontTx/>
              <a:buNone/>
            </a:pPr>
            <a:r>
              <a:rPr lang="tr-TR" dirty="0" smtClean="0">
                <a:latin typeface="Georgia" pitchFamily="18" charset="0"/>
              </a:rPr>
              <a:t>    </a:t>
            </a:r>
            <a:r>
              <a:rPr lang="tr-TR" b="1" dirty="0" smtClean="0">
                <a:solidFill>
                  <a:schemeClr val="folHlink"/>
                </a:solidFill>
                <a:latin typeface="Georgia" pitchFamily="18" charset="0"/>
              </a:rPr>
              <a:t>Geri Dönüşüm</a:t>
            </a:r>
          </a:p>
          <a:p>
            <a:pPr eaLnBrk="1" hangingPunct="1">
              <a:buFontTx/>
              <a:buNone/>
            </a:pPr>
            <a:endParaRPr lang="tr-TR" b="1" dirty="0" smtClean="0">
              <a:solidFill>
                <a:schemeClr val="folHlink"/>
              </a:solidFill>
              <a:latin typeface="Georgia" pitchFamily="18" charset="0"/>
            </a:endParaRPr>
          </a:p>
          <a:p>
            <a:pPr eaLnBrk="1" hangingPunct="1">
              <a:buFontTx/>
              <a:buNone/>
            </a:pPr>
            <a:r>
              <a:rPr lang="tr-TR" dirty="0" smtClean="0">
                <a:latin typeface="Georgia" pitchFamily="18" charset="0"/>
              </a:rPr>
              <a:t>   	Atıkların bir takım işlemlerden geçirildikten sonra ikinci bir hammadde olarak üretim sürecine sokulmasına “</a:t>
            </a:r>
            <a:r>
              <a:rPr lang="tr-TR" dirty="0" smtClean="0">
                <a:solidFill>
                  <a:schemeClr val="folHlink"/>
                </a:solidFill>
                <a:latin typeface="Georgia" pitchFamily="18" charset="0"/>
              </a:rPr>
              <a:t>Geri</a:t>
            </a:r>
            <a:r>
              <a:rPr lang="tr-TR" dirty="0" smtClean="0">
                <a:latin typeface="Georgia" pitchFamily="18" charset="0"/>
              </a:rPr>
              <a:t> </a:t>
            </a:r>
            <a:r>
              <a:rPr lang="tr-TR" dirty="0" smtClean="0">
                <a:solidFill>
                  <a:schemeClr val="folHlink"/>
                </a:solidFill>
                <a:latin typeface="Georgia" pitchFamily="18" charset="0"/>
              </a:rPr>
              <a:t>Dönüşüm</a:t>
            </a:r>
            <a:r>
              <a:rPr lang="tr-TR" dirty="0" smtClean="0">
                <a:latin typeface="Georgia" pitchFamily="18" charset="0"/>
              </a:rPr>
              <a:t>” denir.</a:t>
            </a:r>
          </a:p>
        </p:txBody>
      </p:sp>
      <p:pic>
        <p:nvPicPr>
          <p:cNvPr id="4" name="Picture 1" descr="C:\Users\Argem\Desktop\GAZİ 2011-2012\PROJELER\EKO 2011-2012\make up eco\recycle-symbol.jpg"/>
          <p:cNvPicPr>
            <a:picLocks noChangeAspect="1" noChangeArrowheads="1"/>
          </p:cNvPicPr>
          <p:nvPr/>
        </p:nvPicPr>
        <p:blipFill>
          <a:blip r:embed="rId3" cstate="print"/>
          <a:srcRect/>
          <a:stretch>
            <a:fillRect/>
          </a:stretch>
        </p:blipFill>
        <p:spPr bwMode="auto">
          <a:xfrm>
            <a:off x="3995936" y="4293096"/>
            <a:ext cx="1584176" cy="14411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14338" name="Rectangle 3"/>
          <p:cNvSpPr>
            <a:spLocks noGrp="1" noChangeArrowheads="1"/>
          </p:cNvSpPr>
          <p:nvPr>
            <p:ph type="body" idx="1"/>
          </p:nvPr>
        </p:nvSpPr>
        <p:spPr>
          <a:xfrm>
            <a:off x="0" y="457200"/>
            <a:ext cx="8991600" cy="5105400"/>
          </a:xfrm>
        </p:spPr>
        <p:txBody>
          <a:bodyPr/>
          <a:lstStyle/>
          <a:p>
            <a:pPr eaLnBrk="1" hangingPunct="1">
              <a:buFontTx/>
              <a:buNone/>
            </a:pPr>
            <a:r>
              <a:rPr lang="tr-TR" b="1" dirty="0" smtClean="0">
                <a:latin typeface="Georgia" pitchFamily="18" charset="0"/>
              </a:rPr>
              <a:t>             </a:t>
            </a:r>
            <a:r>
              <a:rPr lang="tr-TR" b="1" dirty="0" smtClean="0">
                <a:solidFill>
                  <a:schemeClr val="folHlink"/>
                </a:solidFill>
                <a:latin typeface="Georgia" pitchFamily="18" charset="0"/>
              </a:rPr>
              <a:t>Geri Kazanım</a:t>
            </a:r>
          </a:p>
          <a:p>
            <a:pPr eaLnBrk="1" hangingPunct="1">
              <a:buFontTx/>
              <a:buNone/>
            </a:pPr>
            <a:endParaRPr lang="tr-TR" b="1" dirty="0" smtClean="0">
              <a:latin typeface="Georgia" pitchFamily="18" charset="0"/>
            </a:endParaRPr>
          </a:p>
          <a:p>
            <a:pPr eaLnBrk="1" hangingPunct="1">
              <a:buFontTx/>
              <a:buNone/>
            </a:pPr>
            <a:r>
              <a:rPr lang="tr-TR" dirty="0" smtClean="0">
                <a:latin typeface="Georgia" pitchFamily="18" charset="0"/>
              </a:rPr>
              <a:t>   	Değerlendirilebilir atıkların</a:t>
            </a:r>
            <a:r>
              <a:rPr lang="tr-TR" b="1" dirty="0" smtClean="0">
                <a:latin typeface="Georgia" pitchFamily="18" charset="0"/>
              </a:rPr>
              <a:t> </a:t>
            </a:r>
            <a:r>
              <a:rPr lang="tr-TR" dirty="0" smtClean="0">
                <a:latin typeface="Georgia" pitchFamily="18" charset="0"/>
              </a:rPr>
              <a:t>kaynağında ayrı toplanması, sınıflandırılması, fiziksel ve kimyasal yöntemlerle başka ürünlere veya enerjiye dönüştürülmesi işlemlerinin bütünü “</a:t>
            </a:r>
            <a:r>
              <a:rPr lang="tr-TR" dirty="0" smtClean="0">
                <a:solidFill>
                  <a:schemeClr val="folHlink"/>
                </a:solidFill>
                <a:latin typeface="Georgia" pitchFamily="18" charset="0"/>
              </a:rPr>
              <a:t>Geri Kazanım</a:t>
            </a:r>
            <a:r>
              <a:rPr lang="tr-TR" dirty="0" smtClean="0">
                <a:latin typeface="Georgia" pitchFamily="18" charset="0"/>
              </a:rPr>
              <a:t>” olarak adlandırılır.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15362" name="Rectangle 2"/>
          <p:cNvSpPr>
            <a:spLocks noGrp="1" noChangeArrowheads="1"/>
          </p:cNvSpPr>
          <p:nvPr>
            <p:ph type="title"/>
          </p:nvPr>
        </p:nvSpPr>
        <p:spPr/>
        <p:txBody>
          <a:bodyPr>
            <a:normAutofit fontScale="90000"/>
          </a:bodyPr>
          <a:lstStyle/>
          <a:p>
            <a:pPr eaLnBrk="1" hangingPunct="1"/>
            <a:r>
              <a:rPr lang="tr-TR" smtClean="0">
                <a:solidFill>
                  <a:schemeClr val="folHlink"/>
                </a:solidFill>
                <a:latin typeface="Georgia" pitchFamily="18" charset="0"/>
              </a:rPr>
              <a:t>Geri dönüşümün uygulama aşamaları</a:t>
            </a:r>
          </a:p>
        </p:txBody>
      </p:sp>
      <p:sp>
        <p:nvSpPr>
          <p:cNvPr id="15363" name="Rectangle 3"/>
          <p:cNvSpPr>
            <a:spLocks noGrp="1" noChangeArrowheads="1"/>
          </p:cNvSpPr>
          <p:nvPr>
            <p:ph type="body" idx="1"/>
          </p:nvPr>
        </p:nvSpPr>
        <p:spPr/>
        <p:txBody>
          <a:bodyPr/>
          <a:lstStyle/>
          <a:p>
            <a:pPr marL="514350" indent="-514350" eaLnBrk="1" hangingPunct="1">
              <a:lnSpc>
                <a:spcPct val="80000"/>
              </a:lnSpc>
              <a:buFont typeface="+mj-lt"/>
              <a:buAutoNum type="arabicPeriod"/>
            </a:pPr>
            <a:r>
              <a:rPr lang="tr-TR" sz="2800" dirty="0" smtClean="0">
                <a:latin typeface="Georgia" pitchFamily="18" charset="0"/>
              </a:rPr>
              <a:t>Tekrar </a:t>
            </a:r>
            <a:r>
              <a:rPr lang="tr-TR" sz="2800" dirty="0" smtClean="0">
                <a:latin typeface="Georgia" pitchFamily="18" charset="0"/>
              </a:rPr>
              <a:t>kullanılabilir ambalaj atıklarının ayrı olarak biriktirilmesi</a:t>
            </a:r>
          </a:p>
          <a:p>
            <a:pPr marL="514350" indent="-514350" eaLnBrk="1" hangingPunct="1">
              <a:lnSpc>
                <a:spcPct val="80000"/>
              </a:lnSpc>
              <a:buFont typeface="+mj-lt"/>
              <a:buAutoNum type="arabicPeriod"/>
            </a:pPr>
            <a:r>
              <a:rPr lang="tr-TR" sz="2800" dirty="0" smtClean="0">
                <a:latin typeface="Georgia" pitchFamily="18" charset="0"/>
              </a:rPr>
              <a:t> </a:t>
            </a:r>
            <a:r>
              <a:rPr lang="tr-TR" sz="2800" dirty="0" smtClean="0">
                <a:latin typeface="Georgia" pitchFamily="18" charset="0"/>
              </a:rPr>
              <a:t>Belediyeler </a:t>
            </a:r>
            <a:r>
              <a:rPr lang="tr-TR" sz="2800" dirty="0" smtClean="0">
                <a:latin typeface="Georgia" pitchFamily="18" charset="0"/>
              </a:rPr>
              <a:t>tarafından uygun araçlarla ayrı olarak toplanması</a:t>
            </a:r>
          </a:p>
          <a:p>
            <a:pPr marL="514350" indent="-514350" eaLnBrk="1" hangingPunct="1">
              <a:lnSpc>
                <a:spcPct val="80000"/>
              </a:lnSpc>
              <a:buFont typeface="+mj-lt"/>
              <a:buAutoNum type="arabicPeriod"/>
            </a:pPr>
            <a:r>
              <a:rPr lang="tr-TR" sz="2800" dirty="0" smtClean="0">
                <a:latin typeface="Georgia" pitchFamily="18" charset="0"/>
              </a:rPr>
              <a:t>Ayırma </a:t>
            </a:r>
            <a:r>
              <a:rPr lang="tr-TR" sz="2800" dirty="0" smtClean="0">
                <a:latin typeface="Georgia" pitchFamily="18" charset="0"/>
              </a:rPr>
              <a:t>tesislerinde cinslerine göre </a:t>
            </a:r>
            <a:r>
              <a:rPr lang="tr-TR" sz="2800" dirty="0" smtClean="0">
                <a:latin typeface="Georgia" pitchFamily="18" charset="0"/>
              </a:rPr>
              <a:t>sınıflandırılması</a:t>
            </a:r>
          </a:p>
          <a:p>
            <a:pPr marL="514350" indent="-514350" eaLnBrk="1" hangingPunct="1">
              <a:lnSpc>
                <a:spcPct val="80000"/>
              </a:lnSpc>
              <a:buFont typeface="+mj-lt"/>
              <a:buAutoNum type="arabicPeriod"/>
            </a:pPr>
            <a:r>
              <a:rPr lang="tr-TR" sz="2800" dirty="0" smtClean="0">
                <a:latin typeface="Georgia" pitchFamily="18" charset="0"/>
              </a:rPr>
              <a:t> Geri </a:t>
            </a:r>
            <a:r>
              <a:rPr lang="tr-TR" sz="2800" dirty="0" smtClean="0">
                <a:latin typeface="Georgia" pitchFamily="18" charset="0"/>
              </a:rPr>
              <a:t>kazanılan atıkların geri dönüşüm işletmelerinde işlenerek yeniden hammaddeye dönüştürülmesi</a:t>
            </a:r>
          </a:p>
          <a:p>
            <a:pPr eaLnBrk="1" hangingPunct="1">
              <a:lnSpc>
                <a:spcPct val="80000"/>
              </a:lnSpc>
            </a:pPr>
            <a:endParaRPr lang="tr-TR" sz="2800" dirty="0" smtClean="0">
              <a:latin typeface="Georgia" pitchFamily="18" charset="0"/>
            </a:endParaRPr>
          </a:p>
        </p:txBody>
      </p:sp>
      <p:pic>
        <p:nvPicPr>
          <p:cNvPr id="70657" name="Picture 1" descr="C:\Users\Argem\Desktop\GAZİ 2011-2012\PROJELER\EKO 2011-2012\make up eco\geri_donusum_surecleri.jpg"/>
          <p:cNvPicPr>
            <a:picLocks noChangeAspect="1" noChangeArrowheads="1"/>
          </p:cNvPicPr>
          <p:nvPr/>
        </p:nvPicPr>
        <p:blipFill>
          <a:blip r:embed="rId3" cstate="print"/>
          <a:srcRect/>
          <a:stretch>
            <a:fillRect/>
          </a:stretch>
        </p:blipFill>
        <p:spPr bwMode="auto">
          <a:xfrm>
            <a:off x="3707904" y="4941168"/>
            <a:ext cx="1658888" cy="165296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16386" name="Rectangle 2"/>
          <p:cNvSpPr>
            <a:spLocks noGrp="1" noChangeArrowheads="1"/>
          </p:cNvSpPr>
          <p:nvPr>
            <p:ph type="title"/>
          </p:nvPr>
        </p:nvSpPr>
        <p:spPr/>
        <p:txBody>
          <a:bodyPr/>
          <a:lstStyle/>
          <a:p>
            <a:pPr eaLnBrk="1" hangingPunct="1"/>
            <a:r>
              <a:rPr lang="tr-TR" dirty="0" smtClean="0">
                <a:solidFill>
                  <a:schemeClr val="folHlink"/>
                </a:solidFill>
                <a:latin typeface="Georgia" pitchFamily="18" charset="0"/>
              </a:rPr>
              <a:t>Geri Dönüşümün Yararları</a:t>
            </a:r>
          </a:p>
        </p:txBody>
      </p:sp>
      <p:sp>
        <p:nvSpPr>
          <p:cNvPr id="16387" name="Rectangle 3"/>
          <p:cNvSpPr>
            <a:spLocks noGrp="1" noChangeArrowheads="1"/>
          </p:cNvSpPr>
          <p:nvPr>
            <p:ph type="body" idx="1"/>
          </p:nvPr>
        </p:nvSpPr>
        <p:spPr/>
        <p:txBody>
          <a:bodyPr/>
          <a:lstStyle/>
          <a:p>
            <a:pPr eaLnBrk="1" hangingPunct="1">
              <a:lnSpc>
                <a:spcPct val="90000"/>
              </a:lnSpc>
            </a:pPr>
            <a:r>
              <a:rPr lang="tr-TR" dirty="0" smtClean="0">
                <a:latin typeface="Georgia" pitchFamily="18" charset="0"/>
              </a:rPr>
              <a:t>Doğal kaynaklarımız korunur.</a:t>
            </a:r>
          </a:p>
          <a:p>
            <a:pPr eaLnBrk="1" hangingPunct="1">
              <a:lnSpc>
                <a:spcPct val="90000"/>
              </a:lnSpc>
            </a:pPr>
            <a:r>
              <a:rPr lang="tr-TR" dirty="0" smtClean="0">
                <a:latin typeface="Georgia" pitchFamily="18" charset="0"/>
              </a:rPr>
              <a:t>Enerji tasarrufu sağlanır– bir alüminyum kutunun geri dönüşümü ile %90,–kağıdın geri dönüşümü ile %60 oranında enerji tasarrufu sağlanır.</a:t>
            </a:r>
          </a:p>
          <a:p>
            <a:pPr eaLnBrk="1" hangingPunct="1">
              <a:lnSpc>
                <a:spcPct val="90000"/>
              </a:lnSpc>
            </a:pPr>
            <a:r>
              <a:rPr lang="tr-TR" dirty="0" smtClean="0">
                <a:latin typeface="Georgia" pitchFamily="18" charset="0"/>
              </a:rPr>
              <a:t>Atık miktarı azalır.</a:t>
            </a:r>
          </a:p>
          <a:p>
            <a:pPr eaLnBrk="1" hangingPunct="1">
              <a:lnSpc>
                <a:spcPct val="90000"/>
              </a:lnSpc>
            </a:pPr>
            <a:r>
              <a:rPr lang="tr-TR" dirty="0" smtClean="0">
                <a:latin typeface="Georgia" pitchFamily="18" charset="0"/>
              </a:rPr>
              <a:t>Ekonomiye katkı sağlar.</a:t>
            </a:r>
          </a:p>
          <a:p>
            <a:pPr eaLnBrk="1" hangingPunct="1">
              <a:lnSpc>
                <a:spcPct val="90000"/>
              </a:lnSpc>
              <a:buFontTx/>
              <a:buNone/>
            </a:pPr>
            <a:endParaRPr lang="tr-TR" dirty="0" smtClean="0">
              <a:latin typeface="Georgia" pitchFamily="18" charset="0"/>
            </a:endParaRPr>
          </a:p>
        </p:txBody>
      </p:sp>
      <p:pic>
        <p:nvPicPr>
          <p:cNvPr id="69633" name="Picture 1" descr="C:\Users\Argem\Desktop\GAZİ 2011-2012\PROJELER\EKO 2011-2012\make up eco\save_water_2_by_serso.jpg"/>
          <p:cNvPicPr>
            <a:picLocks noChangeAspect="1" noChangeArrowheads="1"/>
          </p:cNvPicPr>
          <p:nvPr/>
        </p:nvPicPr>
        <p:blipFill>
          <a:blip r:embed="rId3" cstate="print"/>
          <a:srcRect/>
          <a:stretch>
            <a:fillRect/>
          </a:stretch>
        </p:blipFill>
        <p:spPr bwMode="auto">
          <a:xfrm>
            <a:off x="6228184" y="4437112"/>
            <a:ext cx="1726996" cy="19690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17410" name="Rectangle 96"/>
          <p:cNvSpPr>
            <a:spLocks noGrp="1" noChangeArrowheads="1"/>
          </p:cNvSpPr>
          <p:nvPr>
            <p:ph type="body" idx="1"/>
          </p:nvPr>
        </p:nvSpPr>
        <p:spPr>
          <a:xfrm>
            <a:off x="323528" y="1752600"/>
            <a:ext cx="8820472" cy="4191000"/>
          </a:xfrm>
        </p:spPr>
        <p:txBody>
          <a:bodyPr>
            <a:normAutofit/>
          </a:bodyPr>
          <a:lstStyle/>
          <a:p>
            <a:pPr eaLnBrk="1" hangingPunct="1">
              <a:lnSpc>
                <a:spcPct val="150000"/>
              </a:lnSpc>
              <a:buFontTx/>
              <a:buNone/>
            </a:pPr>
            <a:r>
              <a:rPr lang="tr-TR" sz="1800" b="1" dirty="0" smtClean="0">
                <a:latin typeface="Georgia" pitchFamily="18" charset="0"/>
              </a:rPr>
              <a:t>    1. Ambalajın çevreye vereceği zararın azaltılması,</a:t>
            </a:r>
          </a:p>
          <a:p>
            <a:pPr eaLnBrk="1" hangingPunct="1">
              <a:lnSpc>
                <a:spcPct val="150000"/>
              </a:lnSpc>
              <a:buFontTx/>
              <a:buNone/>
            </a:pPr>
            <a:r>
              <a:rPr lang="tr-TR" sz="1800" b="1" dirty="0" smtClean="0">
                <a:latin typeface="Georgia" pitchFamily="18" charset="0"/>
              </a:rPr>
              <a:t>    2. Öncelikle kaynakta azaltılması, sonra geri kazanımı,</a:t>
            </a:r>
          </a:p>
          <a:p>
            <a:pPr eaLnBrk="1" hangingPunct="1">
              <a:lnSpc>
                <a:spcPct val="150000"/>
              </a:lnSpc>
              <a:buFontTx/>
              <a:buNone/>
            </a:pPr>
            <a:r>
              <a:rPr lang="tr-TR" sz="1800" b="1" dirty="0" smtClean="0">
                <a:latin typeface="Georgia" pitchFamily="18" charset="0"/>
              </a:rPr>
              <a:t>    3. Ambalaj atıklarının kaynağında ayrı toplanması,</a:t>
            </a:r>
          </a:p>
          <a:p>
            <a:pPr eaLnBrk="1" hangingPunct="1">
              <a:lnSpc>
                <a:spcPct val="150000"/>
              </a:lnSpc>
              <a:buFontTx/>
              <a:buNone/>
            </a:pPr>
            <a:r>
              <a:rPr lang="tr-TR" sz="1800" b="1" dirty="0" smtClean="0">
                <a:latin typeface="Georgia" pitchFamily="18" charset="0"/>
              </a:rPr>
              <a:t>    4. Tüketicilerin, tüketim sonucu oluşan ambalaj atıklarını diğer atıklardan ayrı olarak biriktirmesi,</a:t>
            </a:r>
          </a:p>
          <a:p>
            <a:pPr eaLnBrk="1" hangingPunct="1">
              <a:lnSpc>
                <a:spcPct val="150000"/>
              </a:lnSpc>
              <a:buFontTx/>
              <a:buNone/>
            </a:pPr>
            <a:r>
              <a:rPr lang="tr-TR" sz="1800" b="1" dirty="0" smtClean="0">
                <a:latin typeface="Georgia" pitchFamily="18" charset="0"/>
              </a:rPr>
              <a:t>    5. Ambalaj atıklarının düzenli depolama sahalarında depolanmaması,</a:t>
            </a:r>
          </a:p>
          <a:p>
            <a:pPr eaLnBrk="1" hangingPunct="1">
              <a:lnSpc>
                <a:spcPct val="150000"/>
              </a:lnSpc>
              <a:buFontTx/>
              <a:buNone/>
            </a:pPr>
            <a:r>
              <a:rPr lang="tr-TR" sz="1800" b="1" dirty="0" smtClean="0">
                <a:latin typeface="Georgia" pitchFamily="18" charset="0"/>
              </a:rPr>
              <a:t>    6. Ürünlerini ambalajlayarak piyasaya sürenlerin, piyasaya sürdükleri ambalajların atıklarından sorumlu olmaları ve geri kazanımı için gerekli maliyetleri karşılaması,</a:t>
            </a:r>
          </a:p>
        </p:txBody>
      </p:sp>
      <p:sp>
        <p:nvSpPr>
          <p:cNvPr id="17411" name="Rectangle 97"/>
          <p:cNvSpPr>
            <a:spLocks noGrp="1" noChangeArrowheads="1"/>
          </p:cNvSpPr>
          <p:nvPr>
            <p:ph type="title"/>
          </p:nvPr>
        </p:nvSpPr>
        <p:spPr/>
        <p:txBody>
          <a:bodyPr>
            <a:normAutofit fontScale="90000"/>
          </a:bodyPr>
          <a:lstStyle/>
          <a:p>
            <a:pPr eaLnBrk="1" hangingPunct="1"/>
            <a:r>
              <a:rPr lang="tr-TR" b="1" dirty="0" smtClean="0">
                <a:solidFill>
                  <a:schemeClr val="folHlink"/>
                </a:solidFill>
                <a:latin typeface="Georgia" pitchFamily="18" charset="0"/>
              </a:rPr>
              <a:t>Türkiye’de Atık Yönetimi </a:t>
            </a:r>
            <a:br>
              <a:rPr lang="tr-TR" b="1" dirty="0" smtClean="0">
                <a:solidFill>
                  <a:schemeClr val="folHlink"/>
                </a:solidFill>
                <a:latin typeface="Georgia" pitchFamily="18" charset="0"/>
              </a:rPr>
            </a:br>
            <a:r>
              <a:rPr lang="tr-TR" b="1" dirty="0" smtClean="0">
                <a:solidFill>
                  <a:schemeClr val="folHlink"/>
                </a:solidFill>
                <a:latin typeface="Georgia" pitchFamily="18" charset="0"/>
              </a:rPr>
              <a:t>Temel İlkeler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6870700" cy="914400"/>
          </a:xfrm>
        </p:spPr>
        <p:txBody>
          <a:bodyPr/>
          <a:lstStyle/>
          <a:p>
            <a:pPr eaLnBrk="1" hangingPunct="1"/>
            <a:r>
              <a:rPr lang="tr-TR" dirty="0" smtClean="0">
                <a:solidFill>
                  <a:schemeClr val="folHlink"/>
                </a:solidFill>
                <a:latin typeface="Georgia" pitchFamily="18" charset="0"/>
              </a:rPr>
              <a:t>Tüketicilerin Sorumluluğu</a:t>
            </a:r>
          </a:p>
        </p:txBody>
      </p:sp>
      <p:sp>
        <p:nvSpPr>
          <p:cNvPr id="19459" name="Rectangle 3"/>
          <p:cNvSpPr>
            <a:spLocks noGrp="1" noChangeArrowheads="1"/>
          </p:cNvSpPr>
          <p:nvPr>
            <p:ph type="body" idx="1"/>
          </p:nvPr>
        </p:nvSpPr>
        <p:spPr>
          <a:xfrm>
            <a:off x="685800" y="1143000"/>
            <a:ext cx="7696200" cy="5181600"/>
          </a:xfrm>
        </p:spPr>
        <p:txBody>
          <a:bodyPr/>
          <a:lstStyle/>
          <a:p>
            <a:pPr eaLnBrk="1" hangingPunct="1">
              <a:lnSpc>
                <a:spcPct val="90000"/>
              </a:lnSpc>
            </a:pPr>
            <a:r>
              <a:rPr lang="tr-TR" sz="2400" dirty="0" smtClean="0">
                <a:latin typeface="Georgia" pitchFamily="18" charset="0"/>
              </a:rPr>
              <a:t>Ambalaj atıklarını ayrı biriktirmek ve belediyenin ya da yetkili kuruluşların istediği şekilde toplama sistemine hazır etmekle</a:t>
            </a:r>
            <a:r>
              <a:rPr lang="tr-TR" sz="2400" dirty="0" smtClean="0">
                <a:latin typeface="Georgia" pitchFamily="18" charset="0"/>
              </a:rPr>
              <a:t>,</a:t>
            </a:r>
          </a:p>
          <a:p>
            <a:pPr eaLnBrk="1" hangingPunct="1">
              <a:lnSpc>
                <a:spcPct val="90000"/>
              </a:lnSpc>
            </a:pPr>
            <a:endParaRPr lang="tr-TR" sz="2400" dirty="0" smtClean="0">
              <a:latin typeface="Georgia" pitchFamily="18" charset="0"/>
            </a:endParaRPr>
          </a:p>
          <a:p>
            <a:pPr eaLnBrk="1" hangingPunct="1">
              <a:lnSpc>
                <a:spcPct val="90000"/>
              </a:lnSpc>
            </a:pPr>
            <a:r>
              <a:rPr lang="tr-TR" sz="2400" dirty="0" smtClean="0">
                <a:latin typeface="Georgia" pitchFamily="18" charset="0"/>
              </a:rPr>
              <a:t>Apartman-siteler</a:t>
            </a:r>
            <a:r>
              <a:rPr lang="tr-TR" sz="2800" b="1" dirty="0" smtClean="0">
                <a:latin typeface="Georgia" pitchFamily="18" charset="0"/>
              </a:rPr>
              <a:t>, </a:t>
            </a:r>
            <a:r>
              <a:rPr lang="tr-TR" sz="2800" b="1" dirty="0" smtClean="0">
                <a:solidFill>
                  <a:schemeClr val="tx2"/>
                </a:solidFill>
                <a:latin typeface="Georgia" pitchFamily="18" charset="0"/>
              </a:rPr>
              <a:t>okullar</a:t>
            </a:r>
            <a:r>
              <a:rPr lang="tr-TR" sz="2800" b="1" dirty="0" smtClean="0">
                <a:latin typeface="Georgia" pitchFamily="18" charset="0"/>
              </a:rPr>
              <a:t>, </a:t>
            </a:r>
            <a:r>
              <a:rPr lang="tr-TR" sz="2400" dirty="0" smtClean="0">
                <a:latin typeface="Georgia" pitchFamily="18" charset="0"/>
              </a:rPr>
              <a:t>üniversiteler, kamu kurum ve kuruluşları, hastaneler, oteller, lokantalar, büfeler, şehirlerarası otobüs terminalleri, sağlık kuruluşları, spor salonları, stadyumlar, iş ve alışveriş merkezleri, organize sanayi bölgeleri, sanayi siteleri,serbest bölgeler ve bu gibi ambalaj atığı oluşumunun fazla olduğu yerlerin yönetimleri , ambalaj atıklarının ayrı toplanması konusunda gerekli tedbirleri almakla yükümlüdürler. </a:t>
            </a:r>
          </a:p>
        </p:txBody>
      </p:sp>
      <p:pic>
        <p:nvPicPr>
          <p:cNvPr id="19460" name="Picture 4" descr="kitty"/>
          <p:cNvPicPr>
            <a:picLocks noChangeAspect="1" noChangeArrowheads="1" noCrop="1"/>
          </p:cNvPicPr>
          <p:nvPr/>
        </p:nvPicPr>
        <p:blipFill>
          <a:blip r:embed="rId2" cstate="print"/>
          <a:srcRect/>
          <a:stretch>
            <a:fillRect/>
          </a:stretch>
        </p:blipFill>
        <p:spPr bwMode="auto">
          <a:xfrm>
            <a:off x="6300192" y="5105400"/>
            <a:ext cx="23145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381000"/>
            <a:ext cx="7696200" cy="5105400"/>
          </a:xfrm>
        </p:spPr>
        <p:txBody>
          <a:bodyPr/>
          <a:lstStyle/>
          <a:p>
            <a:pPr algn="ctr" eaLnBrk="1" hangingPunct="1">
              <a:buFontTx/>
              <a:buNone/>
            </a:pPr>
            <a:r>
              <a:rPr lang="tr-TR" dirty="0" smtClean="0"/>
              <a:t>  </a:t>
            </a:r>
            <a:r>
              <a:rPr lang="tr-TR" b="1" dirty="0" smtClean="0">
                <a:solidFill>
                  <a:schemeClr val="folHlink"/>
                </a:solidFill>
                <a:latin typeface="Georgia" pitchFamily="18" charset="0"/>
              </a:rPr>
              <a:t>TÜKETİCİLER</a:t>
            </a:r>
            <a:r>
              <a:rPr lang="tr-TR" dirty="0" smtClean="0">
                <a:latin typeface="Georgia" pitchFamily="18" charset="0"/>
              </a:rPr>
              <a:t> </a:t>
            </a:r>
          </a:p>
          <a:p>
            <a:pPr algn="ctr"/>
            <a:r>
              <a:rPr lang="tr-TR" dirty="0" smtClean="0">
                <a:latin typeface="Georgia" pitchFamily="18" charset="0"/>
              </a:rPr>
              <a:t>   Kap içindeki sıvıyı boşaltmalı,</a:t>
            </a:r>
          </a:p>
          <a:p>
            <a:pPr algn="ctr"/>
            <a:r>
              <a:rPr lang="tr-TR" dirty="0" smtClean="0">
                <a:latin typeface="Georgia" pitchFamily="18" charset="0"/>
              </a:rPr>
              <a:t>	Kapakları veya başlıkları çıkartmalı (geri dönüşüm ünitesinde ayrıştırmada ciddi işçilik gerektirmekte),</a:t>
            </a:r>
          </a:p>
          <a:p>
            <a:pPr algn="ctr"/>
            <a:r>
              <a:rPr lang="tr-TR" dirty="0" smtClean="0">
                <a:latin typeface="Georgia" pitchFamily="18" charset="0"/>
              </a:rPr>
              <a:t>	Kapların üzerindeki etiketler mümkünse çıkarılmalı,</a:t>
            </a:r>
          </a:p>
          <a:p>
            <a:pPr algn="ctr"/>
            <a:r>
              <a:rPr lang="tr-TR" dirty="0" smtClean="0">
                <a:latin typeface="Georgia" pitchFamily="18" charset="0"/>
              </a:rPr>
              <a:t>	Kapları su ile iyice çalkalamalı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18256"/>
            <a:ext cx="9144000" cy="6876256"/>
          </a:xfrm>
          <a:prstGeom prst="rect">
            <a:avLst/>
          </a:prstGeom>
          <a:noFill/>
        </p:spPr>
      </p:pic>
      <p:sp>
        <p:nvSpPr>
          <p:cNvPr id="33794" name="Rectangle 2"/>
          <p:cNvSpPr>
            <a:spLocks noGrp="1" noChangeArrowheads="1"/>
          </p:cNvSpPr>
          <p:nvPr>
            <p:ph type="title"/>
          </p:nvPr>
        </p:nvSpPr>
        <p:spPr/>
        <p:txBody>
          <a:bodyPr/>
          <a:lstStyle/>
          <a:p>
            <a:pPr eaLnBrk="1" hangingPunct="1"/>
            <a:r>
              <a:rPr lang="tr-TR" b="1" dirty="0" smtClean="0">
                <a:solidFill>
                  <a:schemeClr val="folHlink"/>
                </a:solidFill>
                <a:latin typeface="Georgia" pitchFamily="18" charset="0"/>
              </a:rPr>
              <a:t>SONUÇ</a:t>
            </a:r>
          </a:p>
        </p:txBody>
      </p:sp>
      <p:sp>
        <p:nvSpPr>
          <p:cNvPr id="33795" name="Rectangle 3"/>
          <p:cNvSpPr>
            <a:spLocks noGrp="1" noChangeArrowheads="1"/>
          </p:cNvSpPr>
          <p:nvPr>
            <p:ph type="body" idx="1"/>
          </p:nvPr>
        </p:nvSpPr>
        <p:spPr>
          <a:xfrm>
            <a:off x="457200" y="1124744"/>
            <a:ext cx="8229600" cy="4525963"/>
          </a:xfrm>
        </p:spPr>
        <p:txBody>
          <a:bodyPr/>
          <a:lstStyle/>
          <a:p>
            <a:pPr algn="ctr" eaLnBrk="1" hangingPunct="1">
              <a:lnSpc>
                <a:spcPct val="90000"/>
              </a:lnSpc>
              <a:buFontTx/>
              <a:buNone/>
            </a:pPr>
            <a:r>
              <a:rPr lang="tr-TR" dirty="0" smtClean="0">
                <a:latin typeface="Georgia" pitchFamily="18" charset="0"/>
              </a:rPr>
              <a:t>   	Ülkelerin gelişmişlik derecesi, teknolojik gelişmeler ve nüfus artışına paralel olarak ambalaj atık miktarı da artmaktadır. </a:t>
            </a:r>
            <a:r>
              <a:rPr lang="tr-TR" b="1" dirty="0" smtClean="0">
                <a:solidFill>
                  <a:schemeClr val="tx2"/>
                </a:solidFill>
                <a:latin typeface="Georgia" pitchFamily="18" charset="0"/>
              </a:rPr>
              <a:t>Ambalaj atıkları çöp değildir</a:t>
            </a:r>
            <a:r>
              <a:rPr lang="tr-TR" dirty="0" smtClean="0">
                <a:latin typeface="Georgia" pitchFamily="18" charset="0"/>
              </a:rPr>
              <a:t>. Ambalaj atıkları maddi değer taşımaktadırlar ve ekonomiye kazandırılmaları gerekmektedir.</a:t>
            </a:r>
          </a:p>
        </p:txBody>
      </p:sp>
      <p:pic>
        <p:nvPicPr>
          <p:cNvPr id="60419" name="Picture 3" descr="http://www.kepageridonusum.com/images/biz-cop-degiliz.jpg"/>
          <p:cNvPicPr>
            <a:picLocks noChangeAspect="1" noChangeArrowheads="1"/>
          </p:cNvPicPr>
          <p:nvPr/>
        </p:nvPicPr>
        <p:blipFill>
          <a:blip r:embed="rId3" cstate="print"/>
          <a:srcRect/>
          <a:stretch>
            <a:fillRect/>
          </a:stretch>
        </p:blipFill>
        <p:spPr bwMode="auto">
          <a:xfrm>
            <a:off x="3203848" y="4437112"/>
            <a:ext cx="3400425" cy="2143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1027" name="Picture 3" descr="C:\Users\Argem\Desktop\GAZİ 2011-2012\PROJELER\EKO 2011-2012\make up eco\Recycle-icon.png"/>
          <p:cNvPicPr>
            <a:picLocks noChangeAspect="1" noChangeArrowheads="1"/>
          </p:cNvPicPr>
          <p:nvPr/>
        </p:nvPicPr>
        <p:blipFill>
          <a:blip r:embed="rId4" cstate="print"/>
          <a:srcRect/>
          <a:stretch>
            <a:fillRect/>
          </a:stretch>
        </p:blipFill>
        <p:spPr bwMode="auto">
          <a:xfrm>
            <a:off x="3563888" y="1052736"/>
            <a:ext cx="1440160" cy="1440160"/>
          </a:xfrm>
          <a:prstGeom prst="rect">
            <a:avLst/>
          </a:prstGeom>
          <a:noFill/>
        </p:spPr>
      </p:pic>
      <p:sp>
        <p:nvSpPr>
          <p:cNvPr id="8" name="7 Metin kutusu"/>
          <p:cNvSpPr txBox="1"/>
          <p:nvPr/>
        </p:nvSpPr>
        <p:spPr>
          <a:xfrm>
            <a:off x="971600" y="2708920"/>
            <a:ext cx="7416824" cy="1323439"/>
          </a:xfrm>
          <a:prstGeom prst="rect">
            <a:avLst/>
          </a:prstGeom>
          <a:noFill/>
        </p:spPr>
        <p:txBody>
          <a:bodyPr wrap="square" rtlCol="0">
            <a:spAutoFit/>
          </a:bodyPr>
          <a:lstStyle/>
          <a:p>
            <a:pPr algn="ctr"/>
            <a:r>
              <a:rPr lang="tr-TR" sz="4000" b="1" dirty="0" smtClean="0">
                <a:latin typeface="Georgia" pitchFamily="18" charset="0"/>
              </a:rPr>
              <a:t>“Çevre İçin El Ele Çöpler Geri Dönüşüme”</a:t>
            </a:r>
            <a:endParaRPr lang="tr-TR" sz="4000" b="1"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tr-TR" smtClean="0"/>
          </a:p>
        </p:txBody>
      </p:sp>
      <p:pic>
        <p:nvPicPr>
          <p:cNvPr id="34819" name="Picture 4"/>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1 Başlık"/>
          <p:cNvSpPr>
            <a:spLocks noGrp="1"/>
          </p:cNvSpPr>
          <p:nvPr>
            <p:ph type="ctrTitle"/>
          </p:nvPr>
        </p:nvSpPr>
        <p:spPr>
          <a:xfrm>
            <a:off x="683568" y="2492896"/>
            <a:ext cx="7772400" cy="1470025"/>
          </a:xfrm>
        </p:spPr>
        <p:txBody>
          <a:bodyPr>
            <a:noAutofit/>
          </a:bodyPr>
          <a:lstStyle/>
          <a:p>
            <a:r>
              <a:rPr lang="tr-TR" sz="3200" dirty="0" smtClean="0">
                <a:latin typeface="Snap ITC" pitchFamily="82" charset="0"/>
              </a:rPr>
              <a:t>DÜNYAMIZA GERİ DÖNÜŞÜMLE YARDIM EDELİM</a:t>
            </a:r>
            <a:br>
              <a:rPr lang="tr-TR" sz="3200" dirty="0" smtClean="0">
                <a:latin typeface="Snap ITC" pitchFamily="82" charset="0"/>
              </a:rPr>
            </a:br>
            <a:r>
              <a:rPr lang="tr-TR" sz="3200" dirty="0" smtClean="0">
                <a:latin typeface="Snap ITC" pitchFamily="82" charset="0"/>
              </a:rPr>
              <a:t>BAŞKA BİR DÜNYA </a:t>
            </a:r>
            <a:r>
              <a:rPr lang="tr-TR" sz="3200" dirty="0" smtClean="0">
                <a:latin typeface="Snap ITC" pitchFamily="82" charset="0"/>
              </a:rPr>
              <a:t>YOK</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
            </a:r>
            <a:br>
              <a:rPr lang="tr-TR" sz="3200" dirty="0" smtClean="0">
                <a:latin typeface="Snap ITC" pitchFamily="82" charset="0"/>
              </a:rPr>
            </a:br>
            <a:r>
              <a:rPr lang="tr-TR" sz="3200" dirty="0" smtClean="0">
                <a:latin typeface="Snap ITC" pitchFamily="82" charset="0"/>
              </a:rPr>
              <a:t>OKULUMUZDAKİ GERİ DÖNÜŞÜM KUTULARINI DOĞRU KULLANMAYA ÖZEN GÖSTERELİM</a:t>
            </a:r>
            <a:endParaRPr lang="tr-TR" sz="3200" dirty="0">
              <a:latin typeface="Snap ITC" pitchFamily="82" charset="0"/>
            </a:endParaRPr>
          </a:p>
        </p:txBody>
      </p:sp>
      <p:pic>
        <p:nvPicPr>
          <p:cNvPr id="58369" name="Picture 1" descr="C:\Users\Argem\Desktop\GAZİ 2011-2012\PROJELER\EKO 2011-2012\make up eco\_44435177_recycle300getty.jpg"/>
          <p:cNvPicPr>
            <a:picLocks noChangeAspect="1" noChangeArrowheads="1"/>
          </p:cNvPicPr>
          <p:nvPr/>
        </p:nvPicPr>
        <p:blipFill>
          <a:blip r:embed="rId3" cstate="print"/>
          <a:srcRect b="24800"/>
          <a:stretch>
            <a:fillRect/>
          </a:stretch>
        </p:blipFill>
        <p:spPr bwMode="auto">
          <a:xfrm>
            <a:off x="3779912" y="2132856"/>
            <a:ext cx="1573535" cy="174870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1 Başlık"/>
          <p:cNvSpPr>
            <a:spLocks noGrp="1"/>
          </p:cNvSpPr>
          <p:nvPr>
            <p:ph type="ctrTitle"/>
          </p:nvPr>
        </p:nvSpPr>
        <p:spPr>
          <a:xfrm>
            <a:off x="685800" y="1556792"/>
            <a:ext cx="7772400" cy="1470025"/>
          </a:xfrm>
        </p:spPr>
        <p:txBody>
          <a:bodyPr>
            <a:normAutofit fontScale="90000"/>
          </a:bodyPr>
          <a:lstStyle/>
          <a:p>
            <a:r>
              <a:rPr lang="tr-TR" dirty="0" smtClean="0">
                <a:latin typeface="Snap ITC" pitchFamily="82" charset="0"/>
              </a:rPr>
              <a:t>ATIKLARIMIZI KUTUARIN ÜZERİNDE YAZAN YAZILARA UYGUN OLARAK ATALIM</a:t>
            </a:r>
            <a:endParaRPr lang="tr-TR" dirty="0">
              <a:latin typeface="Snap ITC" pitchFamily="82" charset="0"/>
            </a:endParaRPr>
          </a:p>
        </p:txBody>
      </p:sp>
      <p:pic>
        <p:nvPicPr>
          <p:cNvPr id="2051" name="Picture 3" descr="http://t3.gstatic.com/images?q=tbn:ANd9GcRsSHTBY8AGkW678FdPxzoZQ9LSbaab-_Rn010fbVY4lgLD59FT"/>
          <p:cNvPicPr>
            <a:picLocks noChangeAspect="1" noChangeArrowheads="1"/>
          </p:cNvPicPr>
          <p:nvPr/>
        </p:nvPicPr>
        <p:blipFill>
          <a:blip r:embed="rId3" cstate="print"/>
          <a:srcRect/>
          <a:stretch>
            <a:fillRect/>
          </a:stretch>
        </p:blipFill>
        <p:spPr bwMode="auto">
          <a:xfrm>
            <a:off x="3635896" y="4221088"/>
            <a:ext cx="2143125" cy="21431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sp>
        <p:nvSpPr>
          <p:cNvPr id="1026" name="AutoShape 2" descr="data:image/jpeg;base64,/9j/4AAQSkZJRgABAQAAAQABAAD/2wCEAAkGBhISEBQUEhQVFRQUFBQUFBQUFRQUFBQUFBYVFBQVFBQXHCYfFxkjGRUUHy8gIycpLCwsFR4xNTAqNSYrLCkBCQoKDgwOGg8PGiwkHyUsLi0qLSwsLCk0LDAsLCopLCwsLywsLCwsLDQsLywsLCwsLCwsLCwtLCwsLCwsKSwsLP/AABEIAO0A1QMBIgACEQEDEQH/xAAcAAAABwEBAAAAAAAAAAAAAAAAAQMEBQYHAgj/xABJEAACAQIDAwgFCAUMAgMAAAABAgADEQQSIQUGMRNBUWFxgZGhByIycrFCUoKSorLB0RQjJbPhJDM1Q1Nic3SDo8LwRGMWNGT/xAAbAQABBQEBAAAAAAAAAAAAAAAAAgMEBQYBB//EADgRAAEDAgMEBwcEAgMBAAAAAAEAAgMEEQUhMRJBUXEGEzJhkbHBFEKBodHh8CIjNGI18SUzciT/2gAMAwEAAhEDEQA/ANxgggghCCCCCEIIV4IIRwQrwXghHBOSYm+LRfadR2sB8YDPRcvZLQSPqbewy8a1IfTX843fe7CD+uXuDN8BFiN50BSTIwakKYgldqb9YQfKc9iN+No3f0h4ccEqnuUfFo4KeU+6Ug1EY94K1QSmVPSOvyaLHtcD4AxpW9I1WxyUUB5szMRfrAAixSTHcke1xcVfoJkW0fSZtNb2pUAOlVd/G7XHeJB1fSttFv61F92mn43lfLL1Rs8EfBX9JhMtW3bicwj/ANX8r2W83hTzxW9IG0W44qoPdyr8BGVbefGP7WJrn/Uf8DGDWN3Aqxb0anPae0eJ+i9JlrcYi+0KQ0NRAeguo/GeZKuJqN7TMe1mPxMSyxBreDVIb0YPvS/L7r1OGhzzZsrenF4a3I13UD5N8yfVa4l63a9L1ZqtOnikplXdUNVboVzGwZl1BF7X4R1lWx2RyUCp6P1MQLmEOA+B8PutZghCHJaz6EEEEELirUygk8ALnsEYnbadDHuH5x7iFurDpUjylZw6ZhM5jWIT0jmCIjO+7gpVPE14JcpZtuDmQ95ETO3G+aPExgaetofIzOOxqtd7/gB9FK6iIbk6bbL8wUeJnB2rV6R4CN2UCcyO7Eqt2sjvG3kliKPcEs2PqH5R8hODiXPym8TObdURr46mnt1EX3nVfiYx19RJ7zj8SUrZYNwXdUZgQ2oIIIOoIOhBlW2vu7yYapT9ZACzKdWRQLkqT7QA5jr0X4STr75YBPaxdAf6in7t5J0ayVEDKQ6OLgggqykcQRxBEn0VfWYbIJWXAOoN7H88VHqKeKobsu/0qGq9EPkjOcMhQZDxplqR7aTGnfvy375AbZ36p4es1LkmdksCcwVbkA24EnjPahOzYEl8jYj45rGCJ5cWAZhWRcOemAYfW15R39KD/Jw6fSdj8AIzf0k4u91Wiv0C3xMaNXGnRSSH/a0Z8LaH+j6XmXVt/wDHt/XAe7TQfhGGI3rxje1iKvYHIHgI2a5u4FOChcdSFr5p9Xxla3mwgWojgABwVPvLqD2kE/VlAwW269OqtTlHJUg6uxBHOpBOoIuJqG2qYq4YsutgtVesAXPihbxjFQRV072gZgXHmrHC5Th1dFKTkTY8jkfO6qdesqi7EAdcZNtikPl37AYNs4fPSPVqJVploIGPbcr0XE8UqKWbq2AWsDc3PqFY329S/vHuiLbxrzIx7wJAwjJIpo+CpX41WH3gOQCmm3jPMg7zHmy9p8rcEAEa6c4laEd7OxGSop5r2PYdDB8DNkhozSqXFqgTNdK+7b56afbVestyNufpWBo1CbuFyVOnlE9Vie3RvpSemQehrbmStUwzHSoOUT30FmA7UsfoTXxHoX7bAVV4nTezVLmDTUcj+WQgggjyrkRlWw44joP8PwlpMrI0quP7zfGZTpK39Mbu8+im0h7QUBv3vUdn4Zaq0xUd6gRVYkKCVZizEa2svAdMzet6Zdom+VMMnYjt95pffS9gM+zGb+yqUn7i3Jn95MLtG8JpqeSn2nMBNze+fBEjjfVWTEekzaj/APkBf8OlTX4gyPr7249/axmI7nyDwW0iwIJdthib2WNHwH0TefFd18TUf26tVveqOfiY2OHXoHfrFoUeDiFywSIUA6AeE2j0PY/PgWpk60azKB0K4FRfMv4TGWmh+hbH2xVaj/a0g496k1vu1D4StxaPraR3dn4fa6ciOy8K3bUw2XF1hzPydYfTXk2+1SY/SmY+knAZMUrjhURT9JbofJV8Zs29WFy1cPU+cKlE9pAqp+7qfWmeek7AZsMlT+zex91x+ajxmiwib2jCozvbl4ZeSo5R1dYeB9fusvgtBBePKUiInDTsxNpxKC7WanuRjuUwaA6mmTSI6hqv2SB3TLFlz9HWPy1qlI8Ki5l96nx+yT9WSaV2zJzyUWqZtRnuzXWLwuRnpn5JKdo+Se9Sp75TMVSyuR0GaRvPQtVV+Z1sfeTT7pX6so+3qFmDdPHt/wC/GUro+oqHxbtR5+S2s0vtuHQVW8fpd5H5j5qIhGdQo8qQoCdrOVEVFI9EClNsrjuptpqT0a6+1SYEjpynUd66d89P4XELURXQ3V1DKelWFwfAzyRsFWVmBBykX6rj+E9CeifbXLYLkifWw7Zf9Nrsh+8v0ZGhIZKWcc1cYiw1FFHU2zb+k8tx/OKvEEEEmrMorStYvTEN73xF5ZpW9q6Ygn3T8JnOkTb07T/b0KmUnaI7lH76YPltnYpOc0KhHvKpdfNRPNoaepsRSupU8DcHsOhnl2thyjsh4ozIe1GKn4SDgL7sezgQfG/0XZBY3RAwiYILTQptFCtDhEwQk3En9wdo8htLCudByopt7tYGkfvg90gXndBST6t83FbanMNVsBqTe06+PbYWnQi3iuL0pvdSvhGfnoslbupsGqf7ecd8p+8mC5XCVk4koxHvJ6481mhClytHLUW3KJaovRnWzjzIlG2eTyShvaUcm/v0iab/AGkMa6HzbUc1OeN/EWPkFWYm3ZcyQfm9YJaCX/E+i1jVYpVQUybrfNmAPMQBzdN45oeiumPbrE+6lvMk/CaMU0ulkn2mLis2JnOW/AGa7h/Rzg14h27WA+6BJKhung04UEPvAv8AeJjgo5DrZNmsjGl1iiUT0GT27eArjE0XSm5C1FucpAynR7ngBlJ55raYNE0REX3UVfgIgwjzaMg3JTL6y4sGqH3kw2agTz0yH7ho32ST3Sl47Biotjp1zSKiAghuBBBHUdD5SgVkyMVJuVJUnpykrfvtfvlTjUZa9kzeS2fRCZk0MtFLmO0PI/MBQ6bvrzt5fxjhNj0hzX8o8zwjUlEZ5DvWwZhdEzRg+Nz53SaYKmOCj4xRaYHAAdgEIvCzmNkuOpUxkUMfYaByACVlw9GG2uR2gi/Jrg0mHWdUNveAH0jKTeWb0bYUvtPD2BIVi7EC4UKrG56Bew7xFxAh4txUevLXU0gdpsnyXoYQQhDl2vL0JX9v07VAelfMH+IlgkPvEvqoesjxH8JT41Ht0bu6x+ak0ptIEkdVB6r+UwjfHcrFjH1jSw9WolWo1VGpoWW1Q5mBI9khiwsZumFa6DstOqSWvMXRVrqR5c0XuLKS9l7hYDhfRjtJ/wDxyo/9j008rk+UmML6GMY2tSrQp971D5KB5zak4RHESc/HKg9kNHwv5kpAjBNlmWH9CKAjlMUx6eTpKvmxMl8J6IdnrbMK1T3quUHuQCXEVRzkQmxK6Wvp1SG7Fat/vkcrDyTghHBRWG3C2dS9nC0jbncGoftkyVwWFpp/N00T3EVfgJzUxt+aJfpJ6pEfPK/tuJ5m6cbDlopWUjGUOTxWITmLrWX3aygn/cSr4yxNiW6TKZvS5/Sxcn+YT95Wml6KSlmIBo95pB8/RVuJwWpy47iE8eso4kDvESbaNMfKv2AmQkIsOmesXWVspZ9rLzBj4CJNtY8ygdtzIs1xza9kHK9RnLrtk+faNQ89uwCINWY8SY3LtzAfGF63T5QuiyWlMxrfran+JU++0tVZbIxufZJ49AlG2cv6pOyUONO/Q1vetr0QZ/8ARI7+tvmE4LQZ4MsMLMyvRs1zmMPWWGjuJjGotW5LKqpylmIDstswK0+JuOHZIArFOaW6hNRyxykhjgba2K5tNM9B9D9fiW6KSL9Zyf8AhM1mteg6j6mKbpakvgHP/IR2nzkCgYydmjf8PMLUoIIJbLzxCRe8A/VDqYfAiSkjN46ZOGqZTZsvqnobgD4mQsQbtUsg7inYTZ4PeoWliSot3wzjG6u4SH2DtYYjC0a39pTRjbma1nHcwYd0e8t1H4TzZ0ZY4tOoyVyA12aXau3SZyY3aq3MAPEwWb53gBObKVa2iXhGoBxIHaYiaV+JPiYQw46IWC6ljXXpv2azkVugHyE6CQBYZLq5NRugDxMz7buOqvtOrTJGWnQo5bAA+t65uefVmmiEaTOdsj9r4j/L0PgJpui1jXjkfRVWK/xzzCMU+m/jD5IRSHPV7LH3SYpzpaZPAHTjYHTtjvZlFHrU1qMFUsMxYgC3Ei56eHfLq216KVK9DKoUBVWmv9ZUZTnRUX6Iv03keWbYNgLp+KLbFybLPwIdovisKyVGRxZlJDAcAeOnVrE8skA3zTByyKa482pVD0U3P2TKRgx+rX3RLrtlrYat/hVPuGUygPUX3R8JncbPY+K3nQ4fqlPL1Sklt2NjVMTiFREFTKQ7oXVMyKwzDMem9u+RMuPouxRGLempCtWouisVzFWFnBUXFzZSbc9hKGMBzwCttWyOjp3vZqArHgd8HxmOq0aN6a1aaorOcrUVpq7VWVBxq3dwBe3qg80zja+zjQxFWideTqOl+kKSAfC00nC7uYXBVcTiKtZ3qYco6lmVKjVGpNUIIHtZzUAt1GZliKzVHZ2N2ZizE85Y3J8THp72G1rmq3CxHtuMHY2WjTU2+iRyTZ/QtQtgqrfOxDfZSn+ZmMzdPRLRy7MQ/OqVW+0V/wCMKUfuLmPutSW4kepV0ggglosGhGu01vSfsv4G8dRHGLem46Vb4GM1DdqJ7eIPklMNnArKvR3TK4HkzoaVfE0iOgrWY2+1LMFjXZ+B5NqxHCrVNW3QWSmr+LIzfSjyeaVEgklc8bzfxzV7GNloCIiC0OCMJaKCCGAYAEriMQoawGcXUUzjbn9L1uvDUfiRNImdbwD9sVP8rS+8wmm6Lm2IDkfRVeK/xiuwJ1kh5oV56ysarLueKYWuXGc5BanlDFhZrhdCbnQd8S2FsnEJiAy0ypplWK1CFJpuWW1+nKG8JHbF2scPVDgXFirKDa4PX2gHuklV30q5nZFVS4QAH18uTNrzakN5SHIyXadsjI8fBS2Pj2W7R0P3TPePGCpiqhAsAQmmt8gyk359QZF5oC8ElMbstDQozjtOJUft9/5LX/wnHiLfjKlT9kdg+EtO8x/klb3beLKJW8Nh2dlRRdmKqo6WNgB4mZ3G+2wdy3/Q4WZK493quJ3SqspDKSpHAqSCOwjhJDF7uYilTapUTKq1jQsWXMaq+0qqDdrc5Gkl03DxNLHUaFRaRLjlbszGjkS5qB2FjoFIIGuo11lEGO4LaPqYQM3DQ/LVVl6zHixNzc3JNzwvrzwg0uf/AMbwdfFUFSpVWlWIoqUwz0xmAXI2eoxFQN6xJ48PVtw72XsjAEYu9Gu74RKlSz1godUqFSLU0utha+vhFdWeKZ9tjDcmndla2ptvtv8AyypM9Cejmjl2Xhh0oW+s7N+M8/VrXJAsLmwvew5hc8bT0hunQyYDCr0YejftKKT5yRSD9RVR0id+yxvf6fdS0EEEsVi0JywuDOoU4RdCpognddbOw6Gb4mcTylw2SQtCMxdCCCHErqXwNMFteYcDzx0MQpDDrIA+d2d8TpIvJXPHpHtA30ieEosGuBwtccNDNNTSPpWRRMaDt5kgXNncR3DO2+ygPAkLnHd6JuyEGx4wmjrGm79gAjZ5QVMbYpnsabgEhS43FzQSuZnm8Y/bDdeEp/vHmhzPd5/6X7cGn72pL3ox/kG8ioGKfxnLu8F4/obvYh6fKLTuhBYHMlyF9oqt8xt1CIY3Z70mVWtd0V1sbgq/sz1kOaTYFY4tcBchNoLSwvue64mlRaotqgYh1HOl8yAE+1oPGL0Ng0FxFOjVTEryuil+TSxF76rfN8ngdLxszs3c04IX7+SrHJm17Gw4m2gvwuYUstA0mw+MVKWU0whAarUb5RQsRcAldSDbiY+2zsqmMO7YdELulGo6hfWp0SurUwelgbkc0514BsR+ZfVd6nK4P5n9Fmu9Z/kdXryDxqJIHDVijqw4qysPokH8JO72/wD1W63pj7amV4zP40f3W8vVb/oe39iXmPJaPvJvdgMVXUvny4eulSi1NDlq0nKPXR0YjK+YN63P5xrivSWpfOmHCvTr1KlIlmYMlbMK6VQxNswINlsAQOjWhQSoMzibrTNw2BrQ03IGlz4+O/mrhiN/xagtLDhUw9YVkWrXrVrMqFEVSSpWmuhCjS69ZBjG3nrNWr1UFOmcQjU6qovqFali9gxNiSL3vxMgorSMR1jipDKSFmjfG5333967caGencDRyUkX5qKv1QB+E814Cjnq01+dURfrMB+M9NiTaTeVmukbv+tvP0Qgggk5ZRCCCCCFU9oLaq/vHz1iIjra4/XP3HxURsJ5fWN2aiQf2Pmr6M3YD3IoRnZnBkZOJ1gsWEvfgfjFDtHUkDja1+kaRJMIAgZ2y5r5RlLXtoSegRQYEGlnBOaxbLzZQbEiXUNRWsjEbCLNBcNL2/HZDwURzIi7aO/L88E1Zrkk88KTSYOkHB0sQBlOvrNYg681ryGYWJHQSPCQaqjkgs55BuTpnp9U9HIH5BcTP96h+1l68GP3tSaFM/3t/pal14M+VWpLboz/AJBnxULFP4zlPUd4hTwlFUCmshrLmZWLU0qG90PC54c8KptbDOMOzrWNSjTpIQuQI3JtfUk3OmkgYAZ6x1LdVkOtdop7F71crmD0KTDlTUQarbNmDZrasSCNbjUAxpid4KjNSKhUFAk01XMwBJBJJcktwEjLwWnREwaBcMrjvT2jtquhco5XlGLPlAFybk82g1OgjdsY5td29VQg9Y6IOCjoXqiUK8XsgbkkuJ3qF3uP8nA6atP4k/hIGTW95/VUx01k+65kJMrjJ/fHJeldEBakef7eiOFBDtKZbC6K0NDCzWibVZ2ySXgKd3RTPtDCr/8AopH6rhvwnpITzXuRtSjR2jhqldwlNXOZz7Kkqyrc8wzFdeaek0YEAjUHUEcCOqWVKLNKxWPyB87QNw9SuoIIJLWeQhEw4RghUyttmhiarvh6q1UWylkNwHA1F+y3jOgZTdycMaFbF0TxXEVAR1qcunaFvLiJ5vijdmrk5q7pzeMIyYUOFK5Pp1TxgyBXTNlJy6kWvqQbcROhtNxa1gALZR7J48Qe2Mod5JFXMBk627LI5aZjM/FN9W3glGrsSCTqoAB4WA4WtOSZzCvGC4nUpYACMmUHe8ftWh/lG/ePL8ZQt8v6Tw/+VqfvDL7o2f8AkGfHyVfif8Zy4vBBeFeevrFo7QGAERN6sLoSmaEI2OJEb1doqOeJLl0NJTDfBvVoj/3A+CN+chC8cbw441DSCgnKzHTX5NtfGMVwlQ8dO38pmMRjdLPccAvQMAq46WkIebXcfRKvVHTEzjOiKrgANSb+QnQKLwHgL+chilA7ZsrI4u6Q2gYXfDJNvXbgPwnaYInifDWKtiTzRF3J54q8LNM0nq8QmzcQweJS64OlexsxtexN+HPaekdytnPh8Bh6VSwZE1ANwLsWAB6gQO6eaNkUc1bL87Kv1mAnqpH5pLYQWggWWbq2uZMWucTbeU5ghAwRSio4IIIIWX7Xw/IbXrngKvIVh9NXpOfrU/OTkqm+e2i22molQpp0AisDcuCBiFJHNY3HfLPh6uZFPSAZhMei2ana4hW1I67LJUGAwgYGaUSlozCM4Z5w1WFkXS0Ixu2JAiFTaAHPFiMlcunxeUPfOp+0sL/l6w8GlgxG21HPKJvZtQvi6DqL5KVUG3NmItNDgETmVrHnTPyUCvIdA5qlGriIVMao55Ati3bqiRBPEk9Qnpjqpo0WYbSuOqlqm1gI0qbVJ4ROls9z8m3WY7o7I+ce4fmYnrJH9kJexEztFR74ljxNpyKBbmJ+EnaeAQcFHfqZ3VpaQ6l57Tlzr2DstVcJtcdAjb9IY9XZHWINmqdn5yO5USkrnOY7ZaVsMChila58oBtZKE/9MAiBr9E6Wi55rdv5SvbG9+i0klZBAMyAumqCJVK8WOFVRd206yFHnBQxlG9kt2gaeJkllIfeKp58cbpGL/JOd26vJ10qOpKrUpNbgWCuGIF+fSem6LTEdzNgUq5VqqlvXtlBNrC3EDU8ZtuEp6SZYNFgs3LIZXl53p4hgnSrCgm0pBBEq9bKIIWcekCktPEVXtq1LDYlTbXNhaxpVhfoNKsv1Yrsmr+ry/NZl7gdPKR3pWpGslE5ipWoVJF/Zdb5TY6gmmo75HbN2vloU2J9pVv7yjI3mszmOwbbWOHL6eqnUjrEhWxsTaJVMaOmVLFb0qOcSIxO9BPsgnt0lHDhU0mjVKdO1upV5rbVUc8jcVvCo55R6m1qrm1z2KNfzjnDbt4mrrkKj51Q5fI6+UtG4MyIbU7w1RzVF2TBdS2K3sHMb9n5yJxO8NQ8NO03MmsLuIP62oT1ILD6x/KTeD3dw9OxWmpPzm9dvtTpnw6n7ILz4D09UbM79clRadCvW9lXbrAIXx4RtjsI1F1Rxq6swsQbBSo16/WE1KpS0mf75rbE0f8ADq/epyVQYmZ5xG1ga3u5fm5NTQbDNom5SOBwSkAnW8kUw4HAAdkZbPxICi8Uq7SA55uomtDbrNyOc5xCfNStEqtRRIivtgnhr2Rk2Jc9XmZ0zNbqV1sDnblO1MeBI/E7V5hImtjaaj13F+i+v1RGo2ozfzVJn6z6qyM+q4KSyk4p66lg19C2n/RGj0aSe2w+kbeQ1nH6Hiqul7X+TS1t2kfnJnZu4DEgsmvTUOY/VGnjK95DztEKyjkfG3ZYSAoRdqqdKNNnPULDxndPDYmqbXCf3UGd/Lh5TQ8DuQgHrXbq0VfqiWHB7CRBZVAHUAJy6Rrqsz2fuC7kF1JPzqpJP1R+csdD0bIwsWPVYABTzEKOMvtDZ4HNH9DCTiE03T2CuGphFJOpJY2uSezmlxoDSReGpWknRMEJyIIBBBCOMcedI+jPGCCFn+++Hvh6h51Acf6ZDfAHxmXYqo49S7ZFZso+TrqbeM2jbNAMrKeBBB7CLGY1jKgyBL+tTbKw6DbL58neJNri4vmhPNnbs1KliWVQbHnY2PUNPOWLBbm0F9rNUP8AeNh4L+cV3dN6SH+4vwtJzlFAmOrcTqS8sDrW4ZfdWcUEdr2SGE2elMWRFX3QB8I8VI0qbRUc4kfitvqo4jxlVsSSnipN2tU4WAiFTHqvRKfi97R8kk9n5yHxW8FRuGg8fjLKDBp5NRbnko76lgV3xm3VA4yibwY7lqyMNQq1ASObNkt8D4SJxO11+U5Y9A9b+AiSVqz+xTyr89+A7poaLCm0zg8m5UOWoMgtZPQ7dMaYjaVJPacE9A9Y+AhYXYFeufXLsOhBYfkO+WTZfo/It6qp2/rG89BLoyuOShiNoVRbbDt/NUjb5z6L5fnHowr16aKC2Y2J5ManQ6cdBNDw+4VI+2C56W18Bwkxsnc2jRJZV1OlySbC97AcAIjaS7KgbJ9H54lFXrb128OEtWC3Ipi2a7e9w7lGkudPAAc0cJhIldUBh9iKosFAHULR/SwAHNJZcNOxh4IUemEjhMNHi0IotGCE2ShHNOjFVpRZacEIqSR1TE4RIuiwQlFghwQQhGuLEdRHEJpBCre0U4zGt5sEExNc21Z1buZcw094vNvx1GZR6QcAwrIygkOlmsL6o1wT3POjVCjdlbcFNACeAt5zvEb1E+yCfISvuhGh4/8ATEkwtZ+imDztx89fKV5wyAvL3Z3N097Q+1gpHE7aqNxbKPDzMiqu0lvxLnq18zpJXBboNUNyHqHp9lfFpaNm7ikccqe4Lt9YyZHHHHlG0BNFxdqVQ0pYh+CBB85z+f5GPMJuk9W2YvV7BZPrHTympYHc+kuuXMelvWPnJyhssDmiySVxZvs3cEjiFTsGZvrHhLDg9zaS6lcx6X18uEuSYCLLg4IUDQ2Oo4CPqWzwOaSq4WKjDQQo5MJHCYaPFoRRaUEJmKE7FCOhSnYpwQmoozoUo5FKdclBCbilOhTjhac6FOCEgKcVVIoKc7CQQuAs7UQwIcEIQQQQQhCIhwQQmGLwt5W9s7FNRGXpBHfzS5ERKrQBEELCdq7iYrlF5NA11sSCFVSpsMzHnIPN0S2bF3MSkozKC/OTrr1Xl/bCLCGGE6hQNHZQHNHtLAdUlFoCLLSE4hRyYOLLhY+WmJ2EghM1w865COwkPLBCacjOhSjjLDywQm/JzoU4tlgghJZIeSKQ4IXASHlnUEEIgsFocEEIQQQQQhBBBBCEEEEE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http://www.onerkonteyner.com.tr/images/geri_donusum_atik_uniteleri/uclu_geri_donusum_kutusu_003.jpg"/>
          <p:cNvPicPr>
            <a:picLocks noChangeAspect="1" noChangeArrowheads="1"/>
          </p:cNvPicPr>
          <p:nvPr/>
        </p:nvPicPr>
        <p:blipFill>
          <a:blip r:embed="rId3" cstate="print"/>
          <a:srcRect/>
          <a:stretch>
            <a:fillRect/>
          </a:stretch>
        </p:blipFill>
        <p:spPr bwMode="auto">
          <a:xfrm>
            <a:off x="2051720" y="1124744"/>
            <a:ext cx="4191000" cy="46577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1 Başlık"/>
          <p:cNvSpPr>
            <a:spLocks noGrp="1"/>
          </p:cNvSpPr>
          <p:nvPr>
            <p:ph type="title"/>
          </p:nvPr>
        </p:nvSpPr>
        <p:spPr>
          <a:xfrm>
            <a:off x="467544" y="1484784"/>
            <a:ext cx="8229600" cy="1143000"/>
          </a:xfrm>
        </p:spPr>
        <p:txBody>
          <a:bodyPr>
            <a:normAutofit fontScale="90000"/>
          </a:bodyPr>
          <a:lstStyle/>
          <a:p>
            <a:r>
              <a:rPr lang="tr-TR" dirty="0" smtClean="0">
                <a:latin typeface="Snap ITC" pitchFamily="82" charset="0"/>
              </a:rPr>
              <a:t>KAĞITLARI SINIFLARIMIZDAKİ GERİ DÖNÜŞÜM KUTULARINA YA DA KORİDORLARDAKİ KAĞIT GERİDÖNÜŞÜM KUTULARINA ATALAIM</a:t>
            </a:r>
            <a:endParaRPr lang="tr-TR" dirty="0">
              <a:latin typeface="Snap ITC" pitchFamily="82" charset="0"/>
            </a:endParaRPr>
          </a:p>
        </p:txBody>
      </p:sp>
      <p:pic>
        <p:nvPicPr>
          <p:cNvPr id="16386" name="Picture 2" descr="http://www.teknolojitr.com/wp-content/uploads/Geri-D%C3%B6n%C3%BC%C5%9F%C3%BCm-Kutusu.png"/>
          <p:cNvPicPr>
            <a:picLocks noChangeAspect="1" noChangeArrowheads="1"/>
          </p:cNvPicPr>
          <p:nvPr/>
        </p:nvPicPr>
        <p:blipFill>
          <a:blip r:embed="rId3" cstate="print"/>
          <a:srcRect/>
          <a:stretch>
            <a:fillRect/>
          </a:stretch>
        </p:blipFill>
        <p:spPr bwMode="auto">
          <a:xfrm>
            <a:off x="3347864" y="4005064"/>
            <a:ext cx="2438400" cy="2438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Argem\Desktop\GAZİ 2011-2012\MAKE UP SHOW\background,parchment-9845f4a9e8215f40a60971a06fa2e7c1_h.jpg"/>
          <p:cNvPicPr>
            <a:picLocks noChangeAspect="1" noChangeArrowheads="1"/>
          </p:cNvPicPr>
          <p:nvPr/>
        </p:nvPicPr>
        <p:blipFill>
          <a:blip r:embed="rId2" cstate="print"/>
          <a:srcRect/>
          <a:stretch>
            <a:fillRect/>
          </a:stretch>
        </p:blipFill>
        <p:spPr bwMode="auto">
          <a:xfrm>
            <a:off x="0" y="0"/>
            <a:ext cx="9144000" cy="6876256"/>
          </a:xfrm>
          <a:prstGeom prst="rect">
            <a:avLst/>
          </a:prstGeom>
          <a:noFill/>
        </p:spPr>
      </p:pic>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dirty="0" smtClean="0">
                <a:latin typeface="Snap ITC" pitchFamily="82" charset="0"/>
              </a:rPr>
              <a:t>ATIK PİLLERİ “PİL GERİ DÖNÜŞÜM KUTUSU”NA ATALIM</a:t>
            </a:r>
            <a:endParaRPr lang="tr-TR" dirty="0">
              <a:latin typeface="Snap ITC" pitchFamily="82" charset="0"/>
            </a:endParaRPr>
          </a:p>
        </p:txBody>
      </p:sp>
      <p:pic>
        <p:nvPicPr>
          <p:cNvPr id="5" name="Picture 2" descr="C:\Users\Argem\Desktop\indir (1).jpg"/>
          <p:cNvPicPr>
            <a:picLocks noChangeAspect="1" noChangeArrowheads="1"/>
          </p:cNvPicPr>
          <p:nvPr/>
        </p:nvPicPr>
        <p:blipFill>
          <a:blip r:embed="rId3" cstate="print"/>
          <a:srcRect/>
          <a:stretch>
            <a:fillRect/>
          </a:stretch>
        </p:blipFill>
        <p:spPr bwMode="auto">
          <a:xfrm>
            <a:off x="3779912" y="3861048"/>
            <a:ext cx="2606260" cy="1800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pic>
        <p:nvPicPr>
          <p:cNvPr id="1027" name="Picture 3" descr="C:\Users\Argem\Desktop\GAZİ 2011-2012\PROJELER\EKO 2011-2012\make up eco\Recycle-icon.png"/>
          <p:cNvPicPr>
            <a:picLocks noChangeAspect="1" noChangeArrowheads="1"/>
          </p:cNvPicPr>
          <p:nvPr/>
        </p:nvPicPr>
        <p:blipFill>
          <a:blip r:embed="rId4" cstate="print"/>
          <a:srcRect/>
          <a:stretch>
            <a:fillRect/>
          </a:stretch>
        </p:blipFill>
        <p:spPr bwMode="auto">
          <a:xfrm>
            <a:off x="3563888" y="332656"/>
            <a:ext cx="1440160" cy="1440160"/>
          </a:xfrm>
          <a:prstGeom prst="rect">
            <a:avLst/>
          </a:prstGeom>
          <a:noFill/>
        </p:spPr>
      </p:pic>
      <p:sp>
        <p:nvSpPr>
          <p:cNvPr id="8" name="7 Metin kutusu"/>
          <p:cNvSpPr txBox="1"/>
          <p:nvPr/>
        </p:nvSpPr>
        <p:spPr>
          <a:xfrm>
            <a:off x="251520" y="1772816"/>
            <a:ext cx="8496944" cy="2677656"/>
          </a:xfrm>
          <a:prstGeom prst="rect">
            <a:avLst/>
          </a:prstGeom>
          <a:noFill/>
        </p:spPr>
        <p:txBody>
          <a:bodyPr wrap="square" rtlCol="0">
            <a:spAutoFit/>
          </a:bodyPr>
          <a:lstStyle/>
          <a:p>
            <a:pPr algn="ctr"/>
            <a:r>
              <a:rPr lang="tr-TR" sz="2400" b="1" dirty="0" smtClean="0">
                <a:solidFill>
                  <a:prstClr val="black"/>
                </a:solidFill>
                <a:latin typeface="Georgia" pitchFamily="18" charset="0"/>
              </a:rPr>
              <a:t>“Atıkları Ayrıştırarak Okulumuzda Yer Alan Geri Dönüşüm Kutularına Atalım.</a:t>
            </a:r>
          </a:p>
          <a:p>
            <a:pPr algn="ctr"/>
            <a:endParaRPr lang="tr-TR" sz="2400" b="1" dirty="0" smtClean="0">
              <a:solidFill>
                <a:prstClr val="black"/>
              </a:solidFill>
              <a:latin typeface="Georgia" pitchFamily="18" charset="0"/>
            </a:endParaRPr>
          </a:p>
          <a:p>
            <a:pPr algn="ctr"/>
            <a:r>
              <a:rPr lang="tr-TR" sz="2400" b="1" dirty="0" smtClean="0">
                <a:solidFill>
                  <a:prstClr val="black"/>
                </a:solidFill>
                <a:latin typeface="Georgia" pitchFamily="18" charset="0"/>
              </a:rPr>
              <a:t>Atıklar doğada yıllar sonra kaybolurken geri dönüşüme katkıda bulunmak 5 dakika sürer.</a:t>
            </a:r>
          </a:p>
          <a:p>
            <a:pPr algn="ctr"/>
            <a:endParaRPr lang="tr-TR" sz="2400" b="1" dirty="0" smtClean="0">
              <a:solidFill>
                <a:prstClr val="black"/>
              </a:solidFill>
              <a:latin typeface="Georgia" pitchFamily="18" charset="0"/>
            </a:endParaRPr>
          </a:p>
          <a:p>
            <a:pPr algn="ctr"/>
            <a:r>
              <a:rPr lang="tr-TR" sz="2400" b="1" dirty="0" smtClean="0">
                <a:solidFill>
                  <a:prstClr val="black"/>
                </a:solidFill>
                <a:latin typeface="Georgia" pitchFamily="18" charset="0"/>
              </a:rPr>
              <a:t>Katkılarınızdan dolayı teşekkür ederiz…</a:t>
            </a:r>
            <a:endParaRPr lang="tr-TR" sz="2400" b="1" dirty="0">
              <a:solidFill>
                <a:prstClr val="black"/>
              </a:solidFill>
              <a:latin typeface="Georgia" pitchFamily="18" charset="0"/>
            </a:endParaRPr>
          </a:p>
        </p:txBody>
      </p:sp>
      <p:pic>
        <p:nvPicPr>
          <p:cNvPr id="160770" name="Picture 2" descr="http://www.goodfriendmortgage.biz/uploadfiles/8293260581/recycle-eye-gif.gif"/>
          <p:cNvPicPr>
            <a:picLocks noChangeAspect="1" noChangeArrowheads="1"/>
          </p:cNvPicPr>
          <p:nvPr/>
        </p:nvPicPr>
        <p:blipFill>
          <a:blip r:embed="rId5" cstate="print"/>
          <a:srcRect/>
          <a:stretch>
            <a:fillRect/>
          </a:stretch>
        </p:blipFill>
        <p:spPr bwMode="auto">
          <a:xfrm>
            <a:off x="3563888" y="4725144"/>
            <a:ext cx="2339752" cy="16816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5" name="Rectangle 2"/>
          <p:cNvSpPr txBox="1">
            <a:spLocks noChangeArrowheads="1"/>
          </p:cNvSpPr>
          <p:nvPr/>
        </p:nvSpPr>
        <p:spPr>
          <a:xfrm>
            <a:off x="1403648" y="44624"/>
            <a:ext cx="68707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chemeClr val="folHlink"/>
                </a:solidFill>
                <a:effectLst/>
                <a:uLnTx/>
                <a:uFillTx/>
                <a:latin typeface="Georgia" pitchFamily="18" charset="0"/>
                <a:ea typeface="+mj-ea"/>
                <a:cs typeface="+mj-cs"/>
              </a:rPr>
              <a:t>AMBALAJ NEDİR?</a:t>
            </a:r>
          </a:p>
        </p:txBody>
      </p:sp>
      <p:sp>
        <p:nvSpPr>
          <p:cNvPr id="6" name="Rectangle 3"/>
          <p:cNvSpPr txBox="1">
            <a:spLocks noChangeArrowheads="1"/>
          </p:cNvSpPr>
          <p:nvPr/>
        </p:nvSpPr>
        <p:spPr>
          <a:xfrm>
            <a:off x="683568" y="908720"/>
            <a:ext cx="7696200" cy="409728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tr-TR" sz="2800" b="1" i="0" u="none" strike="noStrike" kern="1200" cap="none" spc="0" normalizeH="0" baseline="0" noProof="0" dirty="0" smtClean="0">
                <a:ln>
                  <a:noFill/>
                </a:ln>
                <a:solidFill>
                  <a:srgbClr val="006600"/>
                </a:solidFill>
                <a:effectLst/>
                <a:uLnTx/>
                <a:uFillTx/>
                <a:latin typeface="Georgia" pitchFamily="18" charset="0"/>
              </a:rPr>
              <a:t>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tr-TR" sz="2800" b="1" i="0" u="none" strike="noStrike" kern="1200" cap="none" spc="0" normalizeH="0" baseline="0" noProof="0" dirty="0" smtClean="0">
                <a:ln>
                  <a:noFill/>
                </a:ln>
                <a:solidFill>
                  <a:srgbClr val="006600"/>
                </a:solidFill>
                <a:effectLst/>
                <a:uLnTx/>
                <a:uFillTx/>
                <a:latin typeface="Georgia" pitchFamily="18" charset="0"/>
              </a:rPr>
              <a:t/>
            </a:r>
            <a:br>
              <a:rPr kumimoji="0" lang="tr-TR" sz="2800" b="1" i="0" u="none" strike="noStrike" kern="1200" cap="none" spc="0" normalizeH="0" baseline="0" noProof="0" dirty="0" smtClean="0">
                <a:ln>
                  <a:noFill/>
                </a:ln>
                <a:solidFill>
                  <a:srgbClr val="006600"/>
                </a:solidFill>
                <a:effectLst/>
                <a:uLnTx/>
                <a:uFillTx/>
                <a:latin typeface="Georgia" pitchFamily="18" charset="0"/>
              </a:rPr>
            </a:br>
            <a:r>
              <a:rPr kumimoji="0" lang="tr-TR" sz="2800" b="1" i="0" u="none" strike="noStrike" kern="1200" cap="none" spc="0" normalizeH="0" baseline="0" noProof="0" dirty="0" smtClean="0">
                <a:ln>
                  <a:noFill/>
                </a:ln>
                <a:solidFill>
                  <a:srgbClr val="006600"/>
                </a:solidFill>
                <a:effectLst/>
                <a:uLnTx/>
                <a:uFillTx/>
                <a:latin typeface="Georgia" pitchFamily="18" charset="0"/>
              </a:rPr>
              <a:t>	İçine konulan ürünü en iyi şekilde koruyan,temiz kalmasını ve taşınmasını kolaylaştıran,istediğimiz miktarda ürünü saklayabildiğimiz değerli bir malzemedir.</a:t>
            </a:r>
            <a:br>
              <a:rPr kumimoji="0" lang="tr-TR" sz="2800" b="1" i="0" u="none" strike="noStrike" kern="1200" cap="none" spc="0" normalizeH="0" baseline="0" noProof="0" dirty="0" smtClean="0">
                <a:ln>
                  <a:noFill/>
                </a:ln>
                <a:solidFill>
                  <a:srgbClr val="006600"/>
                </a:solidFill>
                <a:effectLst/>
                <a:uLnTx/>
                <a:uFillTx/>
                <a:latin typeface="Georgia" pitchFamily="18" charset="0"/>
              </a:rPr>
            </a:br>
            <a:endParaRPr kumimoji="0" lang="tr-TR" sz="2800" b="1" i="0" u="none" strike="noStrike" kern="1200" cap="none" spc="0" normalizeH="0" baseline="0" noProof="0" dirty="0" smtClean="0">
              <a:ln>
                <a:noFill/>
              </a:ln>
              <a:solidFill>
                <a:srgbClr val="006600"/>
              </a:solidFill>
              <a:effectLst/>
              <a:uLnTx/>
              <a:uFillTx/>
              <a:latin typeface="Georgia" pitchFamily="18" charset="0"/>
            </a:endParaRPr>
          </a:p>
        </p:txBody>
      </p:sp>
      <p:pic>
        <p:nvPicPr>
          <p:cNvPr id="37892" name="Picture 4" descr="http://t2.gstatic.com/images?q=tbn:ANd9GcSc9s23X-XrvuEAbOJg1RfQAZG19NyUV3wxHSTF1VI0nKKPQxU-"/>
          <p:cNvPicPr>
            <a:picLocks noChangeAspect="1" noChangeArrowheads="1"/>
          </p:cNvPicPr>
          <p:nvPr/>
        </p:nvPicPr>
        <p:blipFill>
          <a:blip r:embed="rId4" cstate="print"/>
          <a:srcRect/>
          <a:stretch>
            <a:fillRect/>
          </a:stretch>
        </p:blipFill>
        <p:spPr bwMode="auto">
          <a:xfrm>
            <a:off x="3563888" y="4149080"/>
            <a:ext cx="2160240" cy="24669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899592" y="260648"/>
            <a:ext cx="6840760" cy="4154984"/>
          </a:xfrm>
          <a:prstGeom prst="rect">
            <a:avLst/>
          </a:prstGeom>
        </p:spPr>
        <p:txBody>
          <a:bodyPr wrap="square">
            <a:spAutoFit/>
          </a:bodyPr>
          <a:lstStyle/>
          <a:p>
            <a:pPr algn="ctr"/>
            <a:r>
              <a:rPr lang="tr-TR" sz="2400" b="1" dirty="0" smtClean="0">
                <a:solidFill>
                  <a:schemeClr val="folHlink"/>
                </a:solidFill>
                <a:latin typeface="Georgia" pitchFamily="18" charset="0"/>
              </a:rPr>
              <a:t>Ambalaj </a:t>
            </a:r>
            <a:r>
              <a:rPr lang="tr-TR" sz="2400" b="1" dirty="0" smtClean="0">
                <a:solidFill>
                  <a:schemeClr val="folHlink"/>
                </a:solidFill>
                <a:latin typeface="Georgia" pitchFamily="18" charset="0"/>
              </a:rPr>
              <a:t>Türleri</a:t>
            </a:r>
          </a:p>
          <a:p>
            <a:pPr lvl="0" algn="ctr" fontAlgn="base">
              <a:spcBef>
                <a:spcPct val="0"/>
              </a:spcBef>
              <a:spcAft>
                <a:spcPct val="0"/>
              </a:spcAft>
            </a:pPr>
            <a:r>
              <a:rPr lang="tr-TR" sz="2400" dirty="0" smtClean="0">
                <a:latin typeface="Georgia" pitchFamily="18" charset="0"/>
                <a:cs typeface="Arial" charset="0"/>
              </a:rPr>
              <a:t>Günümüzde;</a:t>
            </a:r>
          </a:p>
          <a:p>
            <a:pPr lvl="0" algn="ctr" fontAlgn="base">
              <a:spcBef>
                <a:spcPct val="0"/>
              </a:spcBef>
              <a:spcAft>
                <a:spcPct val="0"/>
              </a:spcAft>
            </a:pPr>
            <a:r>
              <a:rPr lang="tr-TR" sz="2400" b="1" dirty="0" smtClean="0">
                <a:latin typeface="Georgia" pitchFamily="18" charset="0"/>
                <a:cs typeface="Arial" charset="0"/>
              </a:rPr>
              <a:t>– Karton</a:t>
            </a:r>
          </a:p>
          <a:p>
            <a:pPr lvl="0" algn="ctr" fontAlgn="base">
              <a:spcBef>
                <a:spcPct val="0"/>
              </a:spcBef>
              <a:spcAft>
                <a:spcPct val="0"/>
              </a:spcAft>
            </a:pPr>
            <a:r>
              <a:rPr lang="tr-TR" sz="2400" b="1" dirty="0" smtClean="0">
                <a:latin typeface="Georgia" pitchFamily="18" charset="0"/>
                <a:cs typeface="Arial" charset="0"/>
              </a:rPr>
              <a:t>– Metal</a:t>
            </a:r>
          </a:p>
          <a:p>
            <a:pPr lvl="0" algn="ctr" fontAlgn="base">
              <a:spcBef>
                <a:spcPct val="0"/>
              </a:spcBef>
              <a:spcAft>
                <a:spcPct val="0"/>
              </a:spcAft>
            </a:pPr>
            <a:r>
              <a:rPr lang="tr-TR" sz="2400" b="1" dirty="0" smtClean="0">
                <a:latin typeface="Georgia" pitchFamily="18" charset="0"/>
                <a:cs typeface="Arial" charset="0"/>
              </a:rPr>
              <a:t>– Cam</a:t>
            </a:r>
          </a:p>
          <a:p>
            <a:pPr lvl="0" algn="ctr" fontAlgn="base">
              <a:spcBef>
                <a:spcPct val="0"/>
              </a:spcBef>
              <a:spcAft>
                <a:spcPct val="0"/>
              </a:spcAft>
            </a:pPr>
            <a:r>
              <a:rPr lang="tr-TR" sz="2400" b="1" dirty="0" smtClean="0">
                <a:latin typeface="Georgia" pitchFamily="18" charset="0"/>
                <a:cs typeface="Arial" charset="0"/>
              </a:rPr>
              <a:t>– Plastik </a:t>
            </a:r>
          </a:p>
          <a:p>
            <a:pPr lvl="0" algn="ctr" fontAlgn="base">
              <a:spcBef>
                <a:spcPct val="0"/>
              </a:spcBef>
              <a:spcAft>
                <a:spcPct val="0"/>
              </a:spcAft>
            </a:pPr>
            <a:r>
              <a:rPr lang="tr-TR" sz="2400" dirty="0" smtClean="0">
                <a:latin typeface="Georgia" pitchFamily="18" charset="0"/>
                <a:cs typeface="Arial" charset="0"/>
              </a:rPr>
              <a:t>ambalaj türleri mevcuttur.</a:t>
            </a:r>
          </a:p>
          <a:p>
            <a:pPr lvl="0" algn="ctr" fontAlgn="base">
              <a:spcBef>
                <a:spcPct val="0"/>
              </a:spcBef>
              <a:spcAft>
                <a:spcPct val="0"/>
              </a:spcAft>
            </a:pPr>
            <a:endParaRPr lang="tr-TR" sz="2400" dirty="0" smtClean="0">
              <a:latin typeface="Georgia" pitchFamily="18" charset="0"/>
              <a:cs typeface="Arial" charset="0"/>
            </a:endParaRPr>
          </a:p>
          <a:p>
            <a:pPr lvl="0" algn="ctr" fontAlgn="base">
              <a:spcBef>
                <a:spcPct val="0"/>
              </a:spcBef>
              <a:spcAft>
                <a:spcPct val="0"/>
              </a:spcAft>
            </a:pPr>
            <a:r>
              <a:rPr lang="tr-TR" sz="2400" b="1" dirty="0" smtClean="0">
                <a:solidFill>
                  <a:srgbClr val="009900"/>
                </a:solidFill>
                <a:latin typeface="Georgia" pitchFamily="18" charset="0"/>
                <a:cs typeface="Arial" charset="0"/>
              </a:rPr>
              <a:t>***Ambalaj</a:t>
            </a:r>
            <a:r>
              <a:rPr lang="tr-TR" sz="2400" b="1" dirty="0" smtClean="0">
                <a:solidFill>
                  <a:srgbClr val="009900"/>
                </a:solidFill>
                <a:latin typeface="Georgia" pitchFamily="18" charset="0"/>
                <a:cs typeface="Arial" charset="0"/>
              </a:rPr>
              <a:t>;</a:t>
            </a:r>
          </a:p>
          <a:p>
            <a:pPr lvl="0" algn="ctr" fontAlgn="base">
              <a:spcBef>
                <a:spcPct val="0"/>
              </a:spcBef>
              <a:spcAft>
                <a:spcPct val="0"/>
              </a:spcAft>
            </a:pPr>
            <a:r>
              <a:rPr lang="tr-TR" sz="2400" b="1" dirty="0" smtClean="0">
                <a:solidFill>
                  <a:srgbClr val="009900"/>
                </a:solidFill>
                <a:latin typeface="Georgia" pitchFamily="18" charset="0"/>
                <a:cs typeface="Arial" charset="0"/>
              </a:rPr>
              <a:t>Tasarımı ile ürünün satış politikasının bir parçasıdır</a:t>
            </a:r>
            <a:endParaRPr lang="tr-TR" sz="2400" b="1" dirty="0">
              <a:solidFill>
                <a:srgbClr val="009900"/>
              </a:solidFill>
              <a:latin typeface="Georgia" pitchFamily="18" charset="0"/>
            </a:endParaRPr>
          </a:p>
        </p:txBody>
      </p:sp>
      <p:pic>
        <p:nvPicPr>
          <p:cNvPr id="19458" name="Picture 2" descr="http://www.cevko.org.tr/cevko/getfile/2b675a36-8734-4492-8b82-293ce7e62c72/DSC_0146.aspx?maxsidesize=700"/>
          <p:cNvPicPr>
            <a:picLocks noChangeAspect="1" noChangeArrowheads="1"/>
          </p:cNvPicPr>
          <p:nvPr/>
        </p:nvPicPr>
        <p:blipFill>
          <a:blip r:embed="rId4" cstate="print"/>
          <a:srcRect/>
          <a:stretch>
            <a:fillRect/>
          </a:stretch>
        </p:blipFill>
        <p:spPr bwMode="auto">
          <a:xfrm>
            <a:off x="3779912" y="4725144"/>
            <a:ext cx="1276350" cy="1905000"/>
          </a:xfrm>
          <a:prstGeom prst="rect">
            <a:avLst/>
          </a:prstGeom>
          <a:noFill/>
        </p:spPr>
      </p:pic>
      <p:pic>
        <p:nvPicPr>
          <p:cNvPr id="19460" name="Picture 4" descr="http://www.cevko.org.tr/cevko/getfile/3785a1c4-7d5c-4194-8f6a-2289ccc6e7dd/DSC_0138.aspx?maxsidesize=200"/>
          <p:cNvPicPr>
            <a:picLocks noChangeAspect="1" noChangeArrowheads="1"/>
          </p:cNvPicPr>
          <p:nvPr/>
        </p:nvPicPr>
        <p:blipFill>
          <a:blip r:embed="rId5" cstate="print"/>
          <a:srcRect/>
          <a:stretch>
            <a:fillRect/>
          </a:stretch>
        </p:blipFill>
        <p:spPr bwMode="auto">
          <a:xfrm>
            <a:off x="539552" y="4653136"/>
            <a:ext cx="1276350" cy="1905000"/>
          </a:xfrm>
          <a:prstGeom prst="rect">
            <a:avLst/>
          </a:prstGeom>
          <a:noFill/>
        </p:spPr>
      </p:pic>
      <p:pic>
        <p:nvPicPr>
          <p:cNvPr id="19462" name="Picture 6" descr="http://www.cevko.org.tr/cevko/getfile/3602c048-4e41-4440-a113-75512007f4b4/DSC_0157.aspx?maxsidesize=600"/>
          <p:cNvPicPr>
            <a:picLocks noChangeAspect="1" noChangeArrowheads="1"/>
          </p:cNvPicPr>
          <p:nvPr/>
        </p:nvPicPr>
        <p:blipFill>
          <a:blip r:embed="rId6" cstate="print"/>
          <a:srcRect/>
          <a:stretch>
            <a:fillRect/>
          </a:stretch>
        </p:blipFill>
        <p:spPr bwMode="auto">
          <a:xfrm>
            <a:off x="6444208" y="4797152"/>
            <a:ext cx="1905000" cy="17804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539552" y="188640"/>
            <a:ext cx="8136904" cy="6555641"/>
          </a:xfrm>
          <a:prstGeom prst="rect">
            <a:avLst/>
          </a:prstGeom>
        </p:spPr>
        <p:txBody>
          <a:bodyPr wrap="square">
            <a:spAutoFit/>
          </a:bodyPr>
          <a:lstStyle/>
          <a:p>
            <a:pPr algn="ctr"/>
            <a:r>
              <a:rPr lang="tr-TR" sz="2800" b="1" dirty="0" smtClean="0">
                <a:solidFill>
                  <a:schemeClr val="accent4">
                    <a:lumMod val="75000"/>
                  </a:schemeClr>
                </a:solidFill>
                <a:latin typeface="Georgia" pitchFamily="18" charset="0"/>
              </a:rPr>
              <a:t>Geri Dönüştürülebilen Ambalaj </a:t>
            </a:r>
            <a:r>
              <a:rPr lang="tr-TR" sz="2800" b="1" dirty="0" smtClean="0">
                <a:solidFill>
                  <a:schemeClr val="accent4">
                    <a:lumMod val="75000"/>
                  </a:schemeClr>
                </a:solidFill>
                <a:latin typeface="Georgia" pitchFamily="18" charset="0"/>
              </a:rPr>
              <a:t>Çeşitleri</a:t>
            </a:r>
          </a:p>
          <a:p>
            <a:pPr algn="ctr"/>
            <a:endParaRPr lang="tr-TR" sz="2800" b="1" dirty="0" smtClean="0">
              <a:latin typeface="Georgia" pitchFamily="18" charset="0"/>
            </a:endParaRPr>
          </a:p>
          <a:p>
            <a:r>
              <a:rPr lang="tr-TR" sz="2800" b="1" dirty="0" smtClean="0">
                <a:latin typeface="Georgia" pitchFamily="18" charset="0"/>
              </a:rPr>
              <a:t>*</a:t>
            </a:r>
            <a:r>
              <a:rPr lang="tr-TR" sz="2800" b="1" dirty="0" smtClean="0">
                <a:latin typeface="Georgia" pitchFamily="18" charset="0"/>
              </a:rPr>
              <a:t>Metal </a:t>
            </a:r>
            <a:r>
              <a:rPr lang="tr-TR" sz="2800" b="1" dirty="0" smtClean="0">
                <a:latin typeface="Georgia" pitchFamily="18" charset="0"/>
              </a:rPr>
              <a:t>(teneke, alüminyum</a:t>
            </a:r>
            <a:r>
              <a:rPr lang="tr-TR" sz="2800" b="1" dirty="0" smtClean="0">
                <a:latin typeface="Georgia" pitchFamily="18" charset="0"/>
              </a:rPr>
              <a:t>)</a:t>
            </a:r>
          </a:p>
          <a:p>
            <a:endParaRPr lang="tr-TR" sz="2800" b="1" dirty="0" smtClean="0">
              <a:latin typeface="Georgia" pitchFamily="18" charset="0"/>
            </a:endParaRPr>
          </a:p>
          <a:p>
            <a:endParaRPr lang="tr-TR" sz="2800" b="1" dirty="0" smtClean="0">
              <a:latin typeface="Georgia" pitchFamily="18" charset="0"/>
            </a:endParaRPr>
          </a:p>
          <a:p>
            <a:r>
              <a:rPr lang="tr-TR" sz="2800" b="1" dirty="0" smtClean="0">
                <a:latin typeface="Georgia" pitchFamily="18" charset="0"/>
              </a:rPr>
              <a:t>*</a:t>
            </a:r>
            <a:r>
              <a:rPr lang="tr-TR" sz="2800" b="1" dirty="0" smtClean="0">
                <a:latin typeface="Georgia" pitchFamily="18" charset="0"/>
              </a:rPr>
              <a:t>Cam</a:t>
            </a:r>
          </a:p>
          <a:p>
            <a:endParaRPr lang="tr-TR" sz="2800" b="1" dirty="0" smtClean="0">
              <a:latin typeface="Georgia" pitchFamily="18" charset="0"/>
            </a:endParaRPr>
          </a:p>
          <a:p>
            <a:r>
              <a:rPr lang="tr-TR" sz="2800" b="1" dirty="0" smtClean="0">
                <a:latin typeface="Georgia" pitchFamily="18" charset="0"/>
              </a:rPr>
              <a:t>   	                  *Kağıt </a:t>
            </a:r>
            <a:r>
              <a:rPr lang="tr-TR" sz="2800" b="1" dirty="0" smtClean="0">
                <a:latin typeface="Georgia" pitchFamily="18" charset="0"/>
              </a:rPr>
              <a:t>ve </a:t>
            </a:r>
            <a:r>
              <a:rPr lang="tr-TR" sz="2800" b="1" dirty="0" smtClean="0">
                <a:latin typeface="Georgia" pitchFamily="18" charset="0"/>
              </a:rPr>
              <a:t>karton</a:t>
            </a:r>
          </a:p>
          <a:p>
            <a:endParaRPr lang="tr-TR" sz="2800" b="1" dirty="0" smtClean="0">
              <a:latin typeface="Georgia" pitchFamily="18" charset="0"/>
            </a:endParaRPr>
          </a:p>
          <a:p>
            <a:endParaRPr lang="tr-TR" sz="2800" b="1" dirty="0" smtClean="0">
              <a:latin typeface="Georgia" pitchFamily="18" charset="0"/>
            </a:endParaRPr>
          </a:p>
          <a:p>
            <a:r>
              <a:rPr lang="tr-TR" sz="2800" b="1" dirty="0" smtClean="0">
                <a:latin typeface="Georgia" pitchFamily="18" charset="0"/>
              </a:rPr>
              <a:t>	</a:t>
            </a:r>
            <a:r>
              <a:rPr lang="tr-TR" sz="2800" b="1" dirty="0" smtClean="0">
                <a:latin typeface="Georgia" pitchFamily="18" charset="0"/>
              </a:rPr>
              <a:t>	*Meşrubat </a:t>
            </a:r>
            <a:r>
              <a:rPr lang="tr-TR" sz="2800" b="1" dirty="0" smtClean="0">
                <a:latin typeface="Georgia" pitchFamily="18" charset="0"/>
              </a:rPr>
              <a:t>ve içecek </a:t>
            </a:r>
            <a:r>
              <a:rPr lang="tr-TR" sz="2800" b="1" dirty="0" smtClean="0">
                <a:latin typeface="Georgia" pitchFamily="18" charset="0"/>
              </a:rPr>
              <a:t>kartonları</a:t>
            </a:r>
          </a:p>
          <a:p>
            <a:endParaRPr lang="tr-TR" sz="2800" b="1" dirty="0" smtClean="0">
              <a:latin typeface="Georgia" pitchFamily="18" charset="0"/>
            </a:endParaRPr>
          </a:p>
          <a:p>
            <a:endParaRPr lang="tr-TR" sz="2800" b="1" dirty="0" smtClean="0">
              <a:latin typeface="Georgia" pitchFamily="18" charset="0"/>
            </a:endParaRPr>
          </a:p>
          <a:p>
            <a:r>
              <a:rPr lang="tr-TR" sz="2800" b="1" dirty="0" smtClean="0">
                <a:latin typeface="Georgia" pitchFamily="18" charset="0"/>
              </a:rPr>
              <a:t>				*Plastik</a:t>
            </a:r>
          </a:p>
          <a:p>
            <a:endParaRPr lang="tr-TR" sz="2800" b="1" dirty="0" smtClean="0">
              <a:latin typeface="Georgia" pitchFamily="18" charset="0"/>
            </a:endParaRPr>
          </a:p>
        </p:txBody>
      </p:sp>
      <p:pic>
        <p:nvPicPr>
          <p:cNvPr id="3074" name="Picture 2" descr="http://t1.gstatic.com/images?q=tbn:ANd9GcT_OyAiKmgNYI3CyA7C7HpxPEcsB-PEh3ytZws9ulybM00q_vO6"/>
          <p:cNvPicPr>
            <a:picLocks noChangeAspect="1" noChangeArrowheads="1"/>
          </p:cNvPicPr>
          <p:nvPr/>
        </p:nvPicPr>
        <p:blipFill>
          <a:blip r:embed="rId4" cstate="print"/>
          <a:srcRect/>
          <a:stretch>
            <a:fillRect/>
          </a:stretch>
        </p:blipFill>
        <p:spPr bwMode="auto">
          <a:xfrm>
            <a:off x="6516216" y="980728"/>
            <a:ext cx="1872208" cy="1143001"/>
          </a:xfrm>
          <a:prstGeom prst="rect">
            <a:avLst/>
          </a:prstGeom>
          <a:noFill/>
        </p:spPr>
      </p:pic>
      <p:pic>
        <p:nvPicPr>
          <p:cNvPr id="3076" name="Picture 4" descr="http://bloginabottle.com/wp-content/uploads/2011/10/GPIglass.jpg"/>
          <p:cNvPicPr>
            <a:picLocks noChangeAspect="1" noChangeArrowheads="1"/>
          </p:cNvPicPr>
          <p:nvPr/>
        </p:nvPicPr>
        <p:blipFill>
          <a:blip r:embed="rId5" cstate="print"/>
          <a:srcRect/>
          <a:stretch>
            <a:fillRect/>
          </a:stretch>
        </p:blipFill>
        <p:spPr bwMode="auto">
          <a:xfrm>
            <a:off x="2123728" y="1700808"/>
            <a:ext cx="2271756" cy="1520922"/>
          </a:xfrm>
          <a:prstGeom prst="rect">
            <a:avLst/>
          </a:prstGeom>
          <a:noFill/>
        </p:spPr>
      </p:pic>
      <p:pic>
        <p:nvPicPr>
          <p:cNvPr id="3078" name="Picture 6" descr="http://t3.gstatic.com/images?q=tbn:ANd9GcS2GjVJhK0dhF6PVOeNyZ5LjlS-lmH-93uso3Cd94DbVLG8lo8Q-A"/>
          <p:cNvPicPr>
            <a:picLocks noChangeAspect="1" noChangeArrowheads="1"/>
          </p:cNvPicPr>
          <p:nvPr/>
        </p:nvPicPr>
        <p:blipFill>
          <a:blip r:embed="rId6" cstate="print"/>
          <a:srcRect/>
          <a:stretch>
            <a:fillRect/>
          </a:stretch>
        </p:blipFill>
        <p:spPr bwMode="auto">
          <a:xfrm>
            <a:off x="6516216" y="2348880"/>
            <a:ext cx="1509936" cy="2016224"/>
          </a:xfrm>
          <a:prstGeom prst="rect">
            <a:avLst/>
          </a:prstGeom>
          <a:noFill/>
        </p:spPr>
      </p:pic>
      <p:pic>
        <p:nvPicPr>
          <p:cNvPr id="3080" name="Picture 8" descr="http://t1.gstatic.com/images?q=tbn:ANd9GcQeiHKpWNVBNb2XUJOHBZy-1m5crfMCfLur3kyT82oPzpAq8TyS"/>
          <p:cNvPicPr>
            <a:picLocks noChangeAspect="1" noChangeArrowheads="1"/>
          </p:cNvPicPr>
          <p:nvPr/>
        </p:nvPicPr>
        <p:blipFill>
          <a:blip r:embed="rId7" cstate="print"/>
          <a:srcRect/>
          <a:stretch>
            <a:fillRect/>
          </a:stretch>
        </p:blipFill>
        <p:spPr bwMode="auto">
          <a:xfrm>
            <a:off x="683568" y="4005064"/>
            <a:ext cx="1296144" cy="1645496"/>
          </a:xfrm>
          <a:prstGeom prst="rect">
            <a:avLst/>
          </a:prstGeom>
          <a:noFill/>
        </p:spPr>
      </p:pic>
      <p:pic>
        <p:nvPicPr>
          <p:cNvPr id="3082" name="Picture 10" descr="http://t3.gstatic.com/images?q=tbn:ANd9GcRzqPZ3At8T-hanI9Ldeq29A4nhxUHUmUFb9IITZI82SpiOqn3lKg"/>
          <p:cNvPicPr>
            <a:picLocks noChangeAspect="1" noChangeArrowheads="1"/>
          </p:cNvPicPr>
          <p:nvPr/>
        </p:nvPicPr>
        <p:blipFill>
          <a:blip r:embed="rId8" cstate="print"/>
          <a:srcRect/>
          <a:stretch>
            <a:fillRect/>
          </a:stretch>
        </p:blipFill>
        <p:spPr bwMode="auto">
          <a:xfrm>
            <a:off x="6084168" y="5229200"/>
            <a:ext cx="2084798" cy="1412776"/>
          </a:xfrm>
          <a:prstGeom prst="rect">
            <a:avLst/>
          </a:prstGeom>
          <a:noFill/>
        </p:spPr>
      </p:pic>
      <p:sp>
        <p:nvSpPr>
          <p:cNvPr id="9" name="8 Sağ Ok"/>
          <p:cNvSpPr/>
          <p:nvPr/>
        </p:nvSpPr>
        <p:spPr>
          <a:xfrm>
            <a:off x="5796136" y="1196752"/>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0" name="9 Sağ Ok"/>
          <p:cNvSpPr/>
          <p:nvPr/>
        </p:nvSpPr>
        <p:spPr>
          <a:xfrm>
            <a:off x="5940152" y="3501008"/>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1" name="10 Sağ Ok"/>
          <p:cNvSpPr/>
          <p:nvPr/>
        </p:nvSpPr>
        <p:spPr>
          <a:xfrm>
            <a:off x="5652120" y="6021288"/>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2" name="11 Sağ Ok"/>
          <p:cNvSpPr/>
          <p:nvPr/>
        </p:nvSpPr>
        <p:spPr>
          <a:xfrm rot="10800000">
            <a:off x="1691680" y="2636912"/>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3" name="12 Sağ Ok"/>
          <p:cNvSpPr/>
          <p:nvPr/>
        </p:nvSpPr>
        <p:spPr>
          <a:xfrm rot="10800000">
            <a:off x="1907704" y="4509120"/>
            <a:ext cx="720080" cy="432048"/>
          </a:xfrm>
          <a:prstGeom prst="rightArrow">
            <a:avLst/>
          </a:prstGeom>
          <a:solidFill>
            <a:srgbClr val="00CC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5" name="4 Dikdörtgen"/>
          <p:cNvSpPr/>
          <p:nvPr/>
        </p:nvSpPr>
        <p:spPr>
          <a:xfrm>
            <a:off x="683568" y="908720"/>
            <a:ext cx="7344816" cy="3267946"/>
          </a:xfrm>
          <a:prstGeom prst="rect">
            <a:avLst/>
          </a:prstGeom>
        </p:spPr>
        <p:txBody>
          <a:bodyPr wrap="square">
            <a:spAutoFit/>
          </a:bodyPr>
          <a:lstStyle/>
          <a:p>
            <a:pPr>
              <a:lnSpc>
                <a:spcPct val="150000"/>
              </a:lnSpc>
            </a:pPr>
            <a:r>
              <a:rPr lang="tr-TR" sz="2000" b="1" dirty="0" smtClean="0">
                <a:solidFill>
                  <a:schemeClr val="folHlink"/>
                </a:solidFill>
                <a:latin typeface="Georgia" pitchFamily="18" charset="0"/>
              </a:rPr>
              <a:t>Metal Ambalajlar</a:t>
            </a:r>
          </a:p>
          <a:p>
            <a:pPr>
              <a:lnSpc>
                <a:spcPct val="150000"/>
              </a:lnSpc>
            </a:pPr>
            <a:r>
              <a:rPr lang="tr-TR" sz="2000" b="1" dirty="0" smtClean="0">
                <a:latin typeface="Georgia" pitchFamily="18" charset="0"/>
              </a:rPr>
              <a:t>Çeşitli </a:t>
            </a:r>
            <a:r>
              <a:rPr lang="tr-TR" sz="2000" b="1" dirty="0" smtClean="0">
                <a:latin typeface="Georgia" pitchFamily="18" charset="0"/>
              </a:rPr>
              <a:t>minerallerin işlenerek saflaştırılması sonucunda üretilir. </a:t>
            </a:r>
          </a:p>
          <a:p>
            <a:pPr>
              <a:lnSpc>
                <a:spcPct val="150000"/>
              </a:lnSpc>
            </a:pPr>
            <a:r>
              <a:rPr lang="tr-TR" sz="2000" b="1" dirty="0" smtClean="0">
                <a:latin typeface="Georgia" pitchFamily="18" charset="0"/>
              </a:rPr>
              <a:t>Metaller </a:t>
            </a:r>
            <a:r>
              <a:rPr lang="tr-TR" sz="2000" b="1" dirty="0" smtClean="0">
                <a:latin typeface="Georgia" pitchFamily="18" charset="0"/>
              </a:rPr>
              <a:t>değişik element ve elementlerin bileşiminden elde edilir. Yağ tenekeleri, konserve kutuları, meşrubat kutuları… Metallerin geri dönüştürülmesi ile her çeşit metal malzeme üretilebilir.</a:t>
            </a:r>
            <a:endParaRPr lang="tr-TR" sz="2000" b="1" dirty="0" smtClean="0">
              <a:latin typeface="Georgia" pitchFamily="18" charset="0"/>
            </a:endParaRPr>
          </a:p>
        </p:txBody>
      </p:sp>
      <p:pic>
        <p:nvPicPr>
          <p:cNvPr id="6" name="Picture 2" descr="http://t1.gstatic.com/images?q=tbn:ANd9GcT_OyAiKmgNYI3CyA7C7HpxPEcsB-PEh3ytZws9ulybM00q_vO6"/>
          <p:cNvPicPr>
            <a:picLocks noChangeAspect="1" noChangeArrowheads="1"/>
          </p:cNvPicPr>
          <p:nvPr/>
        </p:nvPicPr>
        <p:blipFill>
          <a:blip r:embed="rId4" cstate="print"/>
          <a:srcRect/>
          <a:stretch>
            <a:fillRect/>
          </a:stretch>
        </p:blipFill>
        <p:spPr bwMode="auto">
          <a:xfrm>
            <a:off x="6012160" y="4437112"/>
            <a:ext cx="1872208" cy="1143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755576" y="1056043"/>
            <a:ext cx="7128792" cy="4283609"/>
          </a:xfrm>
          <a:prstGeom prst="rect">
            <a:avLst/>
          </a:prstGeom>
        </p:spPr>
        <p:txBody>
          <a:bodyPr wrap="square">
            <a:spAutoFit/>
          </a:bodyPr>
          <a:lstStyle/>
          <a:p>
            <a:pPr>
              <a:lnSpc>
                <a:spcPct val="80000"/>
              </a:lnSpc>
            </a:pPr>
            <a:r>
              <a:rPr lang="tr-TR" sz="2000" b="1" dirty="0" smtClean="0"/>
              <a:t> </a:t>
            </a:r>
            <a:r>
              <a:rPr lang="tr-TR" sz="2000" b="1" dirty="0" smtClean="0">
                <a:solidFill>
                  <a:schemeClr val="folHlink"/>
                </a:solidFill>
                <a:latin typeface="Georgia" pitchFamily="18" charset="0"/>
              </a:rPr>
              <a:t>Cam </a:t>
            </a:r>
            <a:r>
              <a:rPr lang="tr-TR" sz="2000" b="1" dirty="0" smtClean="0">
                <a:solidFill>
                  <a:schemeClr val="folHlink"/>
                </a:solidFill>
                <a:latin typeface="Georgia" pitchFamily="18" charset="0"/>
              </a:rPr>
              <a:t>Ambalajlar</a:t>
            </a:r>
          </a:p>
          <a:p>
            <a:pPr>
              <a:lnSpc>
                <a:spcPct val="150000"/>
              </a:lnSpc>
              <a:spcBef>
                <a:spcPct val="100000"/>
              </a:spcBef>
            </a:pPr>
            <a:r>
              <a:rPr lang="tr-TR" sz="2000" b="1" dirty="0" smtClean="0">
                <a:latin typeface="Georgia" pitchFamily="18" charset="0"/>
              </a:rPr>
              <a:t>Bilinen </a:t>
            </a:r>
            <a:r>
              <a:rPr lang="tr-TR" sz="2000" b="1" dirty="0" smtClean="0">
                <a:latin typeface="Georgia" pitchFamily="18" charset="0"/>
              </a:rPr>
              <a:t>en eski ambalaj maddesidir. Ham maddesi silisli kumdur. İçine konulan ürün görülebildiğinden tercih edilir. Cam şişe ve kavanozlar, camın geri dönüşümü ülkemizde çok uzun yıllardır yapılmaktadır.yaklaşık her üç şişeden biri geri kazanılabilmektedir.Yeni cam ambalaj üretiminde geri dönüştürülmüş cam kullanılarak büyük ölçüde enerji tasarrufu </a:t>
            </a:r>
            <a:r>
              <a:rPr lang="tr-TR" sz="2000" b="1" dirty="0" smtClean="0">
                <a:latin typeface="Georgia" pitchFamily="18" charset="0"/>
              </a:rPr>
              <a:t> </a:t>
            </a:r>
            <a:r>
              <a:rPr lang="tr-TR" sz="2000" b="1" dirty="0" smtClean="0">
                <a:latin typeface="Georgia" pitchFamily="18" charset="0"/>
              </a:rPr>
              <a:t>sağlanır. </a:t>
            </a:r>
            <a:endParaRPr lang="tr-TR" sz="2000" dirty="0">
              <a:latin typeface="Georgia" pitchFamily="18" charset="0"/>
            </a:endParaRPr>
          </a:p>
        </p:txBody>
      </p:sp>
      <p:pic>
        <p:nvPicPr>
          <p:cNvPr id="4" name="Picture 4" descr="http://bloginabottle.com/wp-content/uploads/2011/10/GPIglass.jpg"/>
          <p:cNvPicPr>
            <a:picLocks noChangeAspect="1" noChangeArrowheads="1"/>
          </p:cNvPicPr>
          <p:nvPr/>
        </p:nvPicPr>
        <p:blipFill>
          <a:blip r:embed="rId4" cstate="print"/>
          <a:srcRect/>
          <a:stretch>
            <a:fillRect/>
          </a:stretch>
        </p:blipFill>
        <p:spPr bwMode="auto">
          <a:xfrm>
            <a:off x="5652120" y="4869160"/>
            <a:ext cx="2271756" cy="15209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467544" y="836712"/>
            <a:ext cx="7560840" cy="3729611"/>
          </a:xfrm>
          <a:prstGeom prst="rect">
            <a:avLst/>
          </a:prstGeom>
        </p:spPr>
        <p:txBody>
          <a:bodyPr wrap="square">
            <a:spAutoFit/>
          </a:bodyPr>
          <a:lstStyle/>
          <a:p>
            <a:pPr>
              <a:lnSpc>
                <a:spcPct val="150000"/>
              </a:lnSpc>
            </a:pPr>
            <a:r>
              <a:rPr lang="tr-TR" sz="2000" b="1" dirty="0" smtClean="0">
                <a:solidFill>
                  <a:schemeClr val="folHlink"/>
                </a:solidFill>
                <a:latin typeface="Georgia" pitchFamily="18" charset="0"/>
              </a:rPr>
              <a:t>Kağıt ve Karton </a:t>
            </a:r>
            <a:r>
              <a:rPr lang="tr-TR" sz="2000" b="1" dirty="0" smtClean="0">
                <a:solidFill>
                  <a:schemeClr val="folHlink"/>
                </a:solidFill>
                <a:latin typeface="Georgia" pitchFamily="18" charset="0"/>
              </a:rPr>
              <a:t>Ambalajlar</a:t>
            </a:r>
          </a:p>
          <a:p>
            <a:pPr>
              <a:lnSpc>
                <a:spcPct val="150000"/>
              </a:lnSpc>
            </a:pPr>
            <a:r>
              <a:rPr lang="tr-TR" sz="2000" b="1" dirty="0" smtClean="0">
                <a:latin typeface="Georgia" pitchFamily="18" charset="0"/>
              </a:rPr>
              <a:t>Kağıt </a:t>
            </a:r>
            <a:r>
              <a:rPr lang="tr-TR" sz="2000" b="1" dirty="0" smtClean="0">
                <a:latin typeface="Georgia" pitchFamily="18" charset="0"/>
              </a:rPr>
              <a:t>ve karton en çok kullanılan ambalaj malzemesi türüdür.Değerlendirilebilir nitelikli atıkların yarısından fazlasını kağıt ve karton oluşturmaktadır.Kağıdın hammaddesi </a:t>
            </a:r>
            <a:r>
              <a:rPr lang="tr-TR" sz="2000" b="1" dirty="0" smtClean="0">
                <a:solidFill>
                  <a:schemeClr val="folHlink"/>
                </a:solidFill>
                <a:latin typeface="Georgia" pitchFamily="18" charset="0"/>
              </a:rPr>
              <a:t>selüloz </a:t>
            </a:r>
            <a:r>
              <a:rPr lang="tr-TR" sz="2000" b="1" dirty="0" smtClean="0">
                <a:latin typeface="Georgia" pitchFamily="18" charset="0"/>
              </a:rPr>
              <a:t>dur. Kaynağı ormanlarımız ve özel yetiştirilen bitki türleridir. En kıymetli atık cinsi kağıt ve kartondur. Kağıt ve karton atıkların geri dönüşümüyle önemli ölçüde enerji tasarrufu sağlanır.</a:t>
            </a:r>
            <a:endParaRPr lang="tr-TR" sz="2000" b="1" dirty="0" smtClean="0">
              <a:latin typeface="Georgia" pitchFamily="18" charset="0"/>
            </a:endParaRPr>
          </a:p>
        </p:txBody>
      </p:sp>
      <p:pic>
        <p:nvPicPr>
          <p:cNvPr id="4" name="Picture 6" descr="http://t3.gstatic.com/images?q=tbn:ANd9GcS2GjVJhK0dhF6PVOeNyZ5LjlS-lmH-93uso3Cd94DbVLG8lo8Q-A"/>
          <p:cNvPicPr>
            <a:picLocks noChangeAspect="1" noChangeArrowheads="1"/>
          </p:cNvPicPr>
          <p:nvPr/>
        </p:nvPicPr>
        <p:blipFill>
          <a:blip r:embed="rId4" cstate="print"/>
          <a:srcRect/>
          <a:stretch>
            <a:fillRect/>
          </a:stretch>
        </p:blipFill>
        <p:spPr bwMode="auto">
          <a:xfrm>
            <a:off x="6948264" y="4581128"/>
            <a:ext cx="1512168" cy="20162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1844824"/>
            <a:ext cx="8839200" cy="3810000"/>
          </a:xfrm>
        </p:spPr>
        <p:txBody>
          <a:bodyPr/>
          <a:lstStyle/>
          <a:p>
            <a:pPr eaLnBrk="1" hangingPunct="1">
              <a:defRPr/>
            </a:pPr>
            <a:r>
              <a:rPr lang="tr-TR" sz="4000" b="1" dirty="0" smtClean="0">
                <a:latin typeface="Georgia" pitchFamily="18" charset="0"/>
              </a:rPr>
              <a:t/>
            </a:r>
            <a:br>
              <a:rPr lang="tr-TR" sz="4000" b="1" dirty="0" smtClean="0">
                <a:latin typeface="Georgia" pitchFamily="18" charset="0"/>
              </a:rPr>
            </a:br>
            <a:r>
              <a:rPr lang="tr-TR" sz="4000" b="1" dirty="0" smtClean="0">
                <a:latin typeface="Georgia" pitchFamily="18" charset="0"/>
              </a:rPr>
              <a:t/>
            </a:r>
            <a:br>
              <a:rPr lang="tr-TR" sz="4000" b="1" dirty="0" smtClean="0">
                <a:latin typeface="Georgia" pitchFamily="18" charset="0"/>
              </a:rPr>
            </a:br>
            <a:endParaRPr lang="tr-TR" sz="2400" b="1" dirty="0" smtClean="0">
              <a:solidFill>
                <a:schemeClr val="tx1"/>
              </a:solidFill>
              <a:latin typeface="Georgia" pitchFamily="18" charset="0"/>
            </a:endParaRPr>
          </a:p>
        </p:txBody>
      </p:sp>
      <p:sp>
        <p:nvSpPr>
          <p:cNvPr id="3" name="2 Dikdörtgen"/>
          <p:cNvSpPr/>
          <p:nvPr/>
        </p:nvSpPr>
        <p:spPr>
          <a:xfrm>
            <a:off x="755576" y="1052736"/>
            <a:ext cx="6912768" cy="4247317"/>
          </a:xfrm>
          <a:prstGeom prst="rect">
            <a:avLst/>
          </a:prstGeom>
        </p:spPr>
        <p:txBody>
          <a:bodyPr wrap="square">
            <a:spAutoFit/>
          </a:bodyPr>
          <a:lstStyle/>
          <a:p>
            <a:pPr>
              <a:lnSpc>
                <a:spcPct val="150000"/>
              </a:lnSpc>
            </a:pPr>
            <a:r>
              <a:rPr lang="tr-TR" sz="2000" b="1" dirty="0" smtClean="0">
                <a:solidFill>
                  <a:schemeClr val="folHlink"/>
                </a:solidFill>
                <a:latin typeface="Georgia" pitchFamily="18" charset="0"/>
              </a:rPr>
              <a:t>Meşrubat ve İçecek Karton </a:t>
            </a:r>
            <a:r>
              <a:rPr lang="tr-TR" sz="2000" b="1" dirty="0" smtClean="0">
                <a:solidFill>
                  <a:schemeClr val="folHlink"/>
                </a:solidFill>
                <a:latin typeface="Georgia" pitchFamily="18" charset="0"/>
              </a:rPr>
              <a:t>Ambalajları</a:t>
            </a:r>
            <a:endParaRPr lang="tr-TR" sz="2000" b="1" dirty="0" smtClean="0">
              <a:solidFill>
                <a:schemeClr val="folHlink"/>
              </a:solidFill>
              <a:latin typeface="Georgia" pitchFamily="18" charset="0"/>
            </a:endParaRPr>
          </a:p>
          <a:p>
            <a:pPr>
              <a:lnSpc>
                <a:spcPct val="150000"/>
              </a:lnSpc>
            </a:pPr>
            <a:r>
              <a:rPr lang="tr-TR" sz="2000" b="1" dirty="0" smtClean="0">
                <a:latin typeface="Georgia" pitchFamily="18" charset="0"/>
              </a:rPr>
              <a:t>Süt</a:t>
            </a:r>
            <a:r>
              <a:rPr lang="tr-TR" sz="2000" b="1" dirty="0" smtClean="0">
                <a:latin typeface="Georgia" pitchFamily="18" charset="0"/>
              </a:rPr>
              <a:t>, meyve suyu gibi içeceklerin ambalajlanmasında %80 i kağıt ve az bir oranı da plastik ve alüminyumdur. Geri dönüşüm işlemi ile atıklar küçük parçalara ayrılır ve yüksek ısıda baskıya dayanıklı levhalar haline getirilir.Bu levhalardan masa, sandalye ve dolap gibi mobilyalar üretilebilir.İnşaat </a:t>
            </a:r>
            <a:r>
              <a:rPr lang="tr-TR" sz="2000" b="1" dirty="0" err="1" smtClean="0">
                <a:latin typeface="Georgia" pitchFamily="18" charset="0"/>
              </a:rPr>
              <a:t>sanayiinde</a:t>
            </a:r>
            <a:r>
              <a:rPr lang="tr-TR" sz="2000" b="1" dirty="0" smtClean="0">
                <a:latin typeface="Georgia" pitchFamily="18" charset="0"/>
              </a:rPr>
              <a:t> yardımcı malzeme olarak kullanılabilir.</a:t>
            </a:r>
            <a:endParaRPr lang="tr-TR" sz="2000" b="1" dirty="0" smtClean="0">
              <a:latin typeface="Georgia" pitchFamily="18" charset="0"/>
            </a:endParaRPr>
          </a:p>
        </p:txBody>
      </p:sp>
      <p:pic>
        <p:nvPicPr>
          <p:cNvPr id="4" name="Picture 8" descr="http://t1.gstatic.com/images?q=tbn:ANd9GcQeiHKpWNVBNb2XUJOHBZy-1m5crfMCfLur3kyT82oPzpAq8TyS"/>
          <p:cNvPicPr>
            <a:picLocks noChangeAspect="1" noChangeArrowheads="1"/>
          </p:cNvPicPr>
          <p:nvPr/>
        </p:nvPicPr>
        <p:blipFill>
          <a:blip r:embed="rId4" cstate="print"/>
          <a:srcRect/>
          <a:stretch>
            <a:fillRect/>
          </a:stretch>
        </p:blipFill>
        <p:spPr bwMode="auto">
          <a:xfrm>
            <a:off x="6948264" y="4725144"/>
            <a:ext cx="1296144" cy="164549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629</Words>
  <Application>Microsoft Office PowerPoint</Application>
  <PresentationFormat>Ekran Gösterisi (4:3)</PresentationFormat>
  <Paragraphs>116</Paragraphs>
  <Slides>26</Slides>
  <Notes>12</Notes>
  <HiddenSlides>0</HiddenSlides>
  <MMClips>0</MMClips>
  <ScaleCrop>false</ScaleCrop>
  <HeadingPairs>
    <vt:vector size="4" baseType="variant">
      <vt:variant>
        <vt:lpstr>Tema</vt:lpstr>
      </vt:variant>
      <vt:variant>
        <vt:i4>8</vt:i4>
      </vt:variant>
      <vt:variant>
        <vt:lpstr>Slayt Başlıkları</vt:lpstr>
      </vt:variant>
      <vt:variant>
        <vt:i4>26</vt:i4>
      </vt:variant>
    </vt:vector>
  </HeadingPairs>
  <TitlesOfParts>
    <vt:vector size="34" baseType="lpstr">
      <vt:lpstr>Ofis Teması</vt:lpstr>
      <vt:lpstr>1_Ofis Teması</vt:lpstr>
      <vt:lpstr>2_Ofis Teması</vt:lpstr>
      <vt:lpstr>3_Ofis Teması</vt:lpstr>
      <vt:lpstr>4_Ofis Teması</vt:lpstr>
      <vt:lpstr>5_Ofis Teması</vt:lpstr>
      <vt:lpstr>7_Ofis Teması</vt:lpstr>
      <vt:lpstr>8_Ofis Teması</vt:lpstr>
      <vt:lpstr>  </vt:lpstr>
      <vt:lpstr>  </vt:lpstr>
      <vt:lpstr>  </vt:lpstr>
      <vt:lpstr>  </vt:lpstr>
      <vt:lpstr>  </vt:lpstr>
      <vt:lpstr>  </vt:lpstr>
      <vt:lpstr>  </vt:lpstr>
      <vt:lpstr>  </vt:lpstr>
      <vt:lpstr>  </vt:lpstr>
      <vt:lpstr>  </vt:lpstr>
      <vt:lpstr>  </vt:lpstr>
      <vt:lpstr>Slayt 12</vt:lpstr>
      <vt:lpstr>Slayt 13</vt:lpstr>
      <vt:lpstr>Geri dönüşümün uygulama aşamaları</vt:lpstr>
      <vt:lpstr>Geri Dönüşümün Yararları</vt:lpstr>
      <vt:lpstr>Türkiye’de Atık Yönetimi  Temel İlkeler</vt:lpstr>
      <vt:lpstr>Tüketicilerin Sorumluluğu</vt:lpstr>
      <vt:lpstr>Slayt 18</vt:lpstr>
      <vt:lpstr>SONUÇ</vt:lpstr>
      <vt:lpstr>Slayt 20</vt:lpstr>
      <vt:lpstr>DÜNYAMIZA GERİ DÖNÜŞÜMLE YARDIM EDELİM BAŞKA BİR DÜNYA YOK     OKULUMUZDAKİ GERİ DÖNÜŞÜM KUTULARINI DOĞRU KULLANMAYA ÖZEN GÖSTERELİM</vt:lpstr>
      <vt:lpstr>ATIKLARIMIZI KUTUARIN ÜZERİNDE YAZAN YAZILARA UYGUN OLARAK ATALIM</vt:lpstr>
      <vt:lpstr>Slayt 23</vt:lpstr>
      <vt:lpstr>KAĞITLARI SINIFLARIMIZDAKİ GERİ DÖNÜŞÜM KUTULARINA YA DA KORİDORLARDAKİ KAĞIT GERİDÖNÜŞÜM KUTULARINA ATALAIM</vt:lpstr>
      <vt:lpstr>Slayt 25</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ATIKLARIMIZI KUTUARIN ÜZERİNDE YAZAN YAZILARA UYGUN OLARAK ATALIM</dc:title>
  <dc:creator>Argem</dc:creator>
  <cp:lastModifiedBy>Argem</cp:lastModifiedBy>
  <cp:revision>58</cp:revision>
  <dcterms:created xsi:type="dcterms:W3CDTF">2011-12-01T12:55:33Z</dcterms:created>
  <dcterms:modified xsi:type="dcterms:W3CDTF">2011-12-07T09:59:15Z</dcterms:modified>
</cp:coreProperties>
</file>